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83" r:id="rId3"/>
    <p:sldId id="279" r:id="rId4"/>
    <p:sldId id="258" r:id="rId5"/>
    <p:sldId id="282" r:id="rId6"/>
    <p:sldId id="281" r:id="rId7"/>
    <p:sldId id="284" r:id="rId8"/>
    <p:sldId id="262" r:id="rId9"/>
    <p:sldId id="265" r:id="rId10"/>
    <p:sldId id="266" r:id="rId11"/>
    <p:sldId id="267" r:id="rId12"/>
    <p:sldId id="269" r:id="rId13"/>
    <p:sldId id="270" r:id="rId14"/>
    <p:sldId id="272" r:id="rId15"/>
    <p:sldId id="277" r:id="rId16"/>
    <p:sldId id="268" r:id="rId17"/>
    <p:sldId id="275" r:id="rId18"/>
    <p:sldId id="264" r:id="rId19"/>
    <p:sldId id="276" r:id="rId20"/>
    <p:sldId id="280" r:id="rId21"/>
    <p:sldId id="260" r:id="rId22"/>
    <p:sldId id="261" r:id="rId23"/>
    <p:sldId id="25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3366FF"/>
    <a:srgbClr val="FF5969"/>
    <a:srgbClr val="FFFFFF"/>
    <a:srgbClr val="FF8000"/>
    <a:srgbClr val="008000"/>
    <a:srgbClr val="F67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7" Type="http://schemas.openxmlformats.org/officeDocument/2006/relationships/image" Target="../media/image46.wmf"/><Relationship Id="rId2" Type="http://schemas.openxmlformats.org/officeDocument/2006/relationships/image" Target="../media/image40.wmf"/><Relationship Id="rId1" Type="http://schemas.openxmlformats.org/officeDocument/2006/relationships/image" Target="../media/image61.wmf"/><Relationship Id="rId6" Type="http://schemas.openxmlformats.org/officeDocument/2006/relationships/image" Target="../media/image45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Relationship Id="rId4" Type="http://schemas.openxmlformats.org/officeDocument/2006/relationships/image" Target="../media/image68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7" Type="http://schemas.openxmlformats.org/officeDocument/2006/relationships/image" Target="../media/image26.wmf"/><Relationship Id="rId2" Type="http://schemas.openxmlformats.org/officeDocument/2006/relationships/image" Target="../media/image71.wmf"/><Relationship Id="rId1" Type="http://schemas.openxmlformats.org/officeDocument/2006/relationships/image" Target="../media/image70.wmf"/><Relationship Id="rId6" Type="http://schemas.openxmlformats.org/officeDocument/2006/relationships/image" Target="../media/image25.wmf"/><Relationship Id="rId5" Type="http://schemas.openxmlformats.org/officeDocument/2006/relationships/image" Target="../media/image24.wmf"/><Relationship Id="rId4" Type="http://schemas.openxmlformats.org/officeDocument/2006/relationships/image" Target="../media/image2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7" Type="http://schemas.openxmlformats.org/officeDocument/2006/relationships/image" Target="../media/image26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6" Type="http://schemas.openxmlformats.org/officeDocument/2006/relationships/image" Target="../media/image25.wmf"/><Relationship Id="rId5" Type="http://schemas.openxmlformats.org/officeDocument/2006/relationships/image" Target="../media/image24.wmf"/><Relationship Id="rId4" Type="http://schemas.openxmlformats.org/officeDocument/2006/relationships/image" Target="../media/image23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4" Type="http://schemas.openxmlformats.org/officeDocument/2006/relationships/image" Target="../media/image34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5" Type="http://schemas.openxmlformats.org/officeDocument/2006/relationships/image" Target="../media/image41.wmf"/><Relationship Id="rId4" Type="http://schemas.openxmlformats.org/officeDocument/2006/relationships/image" Target="../media/image40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0.wmf"/><Relationship Id="rId6" Type="http://schemas.openxmlformats.org/officeDocument/2006/relationships/image" Target="../media/image46.wmf"/><Relationship Id="rId5" Type="http://schemas.openxmlformats.org/officeDocument/2006/relationships/image" Target="../media/image45.wmf"/><Relationship Id="rId4" Type="http://schemas.openxmlformats.org/officeDocument/2006/relationships/image" Target="../media/image44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E09B3-8CBB-473B-8263-B42EDDE8732B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C26B-8649-4CDF-A42B-3B02CEE13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441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E09B3-8CBB-473B-8263-B42EDDE8732B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C26B-8649-4CDF-A42B-3B02CEE13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95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E09B3-8CBB-473B-8263-B42EDDE8732B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C26B-8649-4CDF-A42B-3B02CEE13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586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E09B3-8CBB-473B-8263-B42EDDE8732B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C26B-8649-4CDF-A42B-3B02CEE13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789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E09B3-8CBB-473B-8263-B42EDDE8732B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C26B-8649-4CDF-A42B-3B02CEE13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609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E09B3-8CBB-473B-8263-B42EDDE8732B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C26B-8649-4CDF-A42B-3B02CEE13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45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E09B3-8CBB-473B-8263-B42EDDE8732B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C26B-8649-4CDF-A42B-3B02CEE13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064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E09B3-8CBB-473B-8263-B42EDDE8732B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C26B-8649-4CDF-A42B-3B02CEE13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908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E09B3-8CBB-473B-8263-B42EDDE8732B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C26B-8649-4CDF-A42B-3B02CEE13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9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E09B3-8CBB-473B-8263-B42EDDE8732B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C26B-8649-4CDF-A42B-3B02CEE13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664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E09B3-8CBB-473B-8263-B42EDDE8732B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C26B-8649-4CDF-A42B-3B02CEE13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32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E09B3-8CBB-473B-8263-B42EDDE8732B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FC26B-8649-4CDF-A42B-3B02CEE13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265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13" Type="http://schemas.openxmlformats.org/officeDocument/2006/relationships/image" Target="../media/image41.w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12" Type="http://schemas.openxmlformats.org/officeDocument/2006/relationships/oleObject" Target="../embeddings/oleObject2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8.wmf"/><Relationship Id="rId11" Type="http://schemas.openxmlformats.org/officeDocument/2006/relationships/image" Target="../media/image25.png"/><Relationship Id="rId5" Type="http://schemas.openxmlformats.org/officeDocument/2006/relationships/oleObject" Target="../embeddings/oleObject21.bin"/><Relationship Id="rId10" Type="http://schemas.openxmlformats.org/officeDocument/2006/relationships/image" Target="../media/image40.wmf"/><Relationship Id="rId4" Type="http://schemas.openxmlformats.org/officeDocument/2006/relationships/image" Target="../media/image37.wmf"/><Relationship Id="rId9" Type="http://schemas.openxmlformats.org/officeDocument/2006/relationships/oleObject" Target="../embeddings/oleObject23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13" Type="http://schemas.openxmlformats.org/officeDocument/2006/relationships/oleObject" Target="../embeddings/oleObject30.bin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7.bin"/><Relationship Id="rId12" Type="http://schemas.openxmlformats.org/officeDocument/2006/relationships/image" Target="../media/image4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2.wmf"/><Relationship Id="rId11" Type="http://schemas.openxmlformats.org/officeDocument/2006/relationships/oleObject" Target="../embeddings/oleObject29.bin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44.wmf"/><Relationship Id="rId4" Type="http://schemas.openxmlformats.org/officeDocument/2006/relationships/image" Target="../media/image40.wmf"/><Relationship Id="rId9" Type="http://schemas.openxmlformats.org/officeDocument/2006/relationships/oleObject" Target="../embeddings/oleObject28.bin"/><Relationship Id="rId14" Type="http://schemas.openxmlformats.org/officeDocument/2006/relationships/image" Target="../media/image46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oleObject" Target="../embeddings/oleObject31.bin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47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50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53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6.jpeg"/><Relationship Id="rId5" Type="http://schemas.openxmlformats.org/officeDocument/2006/relationships/image" Target="../media/image54.wmf"/><Relationship Id="rId4" Type="http://schemas.openxmlformats.org/officeDocument/2006/relationships/oleObject" Target="../embeddings/oleObject36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9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13" Type="http://schemas.openxmlformats.org/officeDocument/2006/relationships/oleObject" Target="../embeddings/oleObject29.bin"/><Relationship Id="rId3" Type="http://schemas.openxmlformats.org/officeDocument/2006/relationships/oleObject" Target="../embeddings/oleObject37.bin"/><Relationship Id="rId7" Type="http://schemas.openxmlformats.org/officeDocument/2006/relationships/oleObject" Target="../embeddings/oleObject26.bin"/><Relationship Id="rId12" Type="http://schemas.openxmlformats.org/officeDocument/2006/relationships/image" Target="../media/image44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6.w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0.wmf"/><Relationship Id="rId11" Type="http://schemas.openxmlformats.org/officeDocument/2006/relationships/oleObject" Target="../embeddings/oleObject28.bin"/><Relationship Id="rId5" Type="http://schemas.openxmlformats.org/officeDocument/2006/relationships/oleObject" Target="../embeddings/oleObject25.bin"/><Relationship Id="rId15" Type="http://schemas.openxmlformats.org/officeDocument/2006/relationships/oleObject" Target="../embeddings/oleObject38.bin"/><Relationship Id="rId10" Type="http://schemas.openxmlformats.org/officeDocument/2006/relationships/image" Target="../media/image43.wmf"/><Relationship Id="rId4" Type="http://schemas.openxmlformats.org/officeDocument/2006/relationships/image" Target="../media/image61.wmf"/><Relationship Id="rId9" Type="http://schemas.openxmlformats.org/officeDocument/2006/relationships/oleObject" Target="../embeddings/oleObject27.bin"/><Relationship Id="rId14" Type="http://schemas.openxmlformats.org/officeDocument/2006/relationships/image" Target="../media/image45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.png"/><Relationship Id="rId7" Type="http://schemas.openxmlformats.org/officeDocument/2006/relationships/image" Target="../media/image6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3" Type="http://schemas.openxmlformats.org/officeDocument/2006/relationships/oleObject" Target="../embeddings/oleObject39.bin"/><Relationship Id="rId7" Type="http://schemas.openxmlformats.org/officeDocument/2006/relationships/oleObject" Target="../embeddings/oleObject4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40.bin"/><Relationship Id="rId10" Type="http://schemas.openxmlformats.org/officeDocument/2006/relationships/image" Target="../media/image68.wmf"/><Relationship Id="rId4" Type="http://schemas.openxmlformats.org/officeDocument/2006/relationships/image" Target="../media/image65.wmf"/><Relationship Id="rId9" Type="http://schemas.openxmlformats.org/officeDocument/2006/relationships/oleObject" Target="../embeddings/oleObject42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13" Type="http://schemas.openxmlformats.org/officeDocument/2006/relationships/oleObject" Target="../embeddings/oleObject10.bin"/><Relationship Id="rId3" Type="http://schemas.openxmlformats.org/officeDocument/2006/relationships/oleObject" Target="../embeddings/oleObject43.bin"/><Relationship Id="rId7" Type="http://schemas.openxmlformats.org/officeDocument/2006/relationships/oleObject" Target="../embeddings/oleObject45.bin"/><Relationship Id="rId12" Type="http://schemas.openxmlformats.org/officeDocument/2006/relationships/image" Target="../media/image24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6.wmf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1.w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44.bin"/><Relationship Id="rId15" Type="http://schemas.openxmlformats.org/officeDocument/2006/relationships/oleObject" Target="../embeddings/oleObject11.bin"/><Relationship Id="rId10" Type="http://schemas.openxmlformats.org/officeDocument/2006/relationships/image" Target="../media/image21.wmf"/><Relationship Id="rId4" Type="http://schemas.openxmlformats.org/officeDocument/2006/relationships/image" Target="../media/image70.wmf"/><Relationship Id="rId9" Type="http://schemas.openxmlformats.org/officeDocument/2006/relationships/oleObject" Target="../embeddings/oleObject6.bin"/><Relationship Id="rId14" Type="http://schemas.openxmlformats.org/officeDocument/2006/relationships/image" Target="../media/image25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image" Target="../media/image16.jpe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7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8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13" Type="http://schemas.openxmlformats.org/officeDocument/2006/relationships/oleObject" Target="../embeddings/oleObject10.bin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12" Type="http://schemas.openxmlformats.org/officeDocument/2006/relationships/image" Target="../media/image24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6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21.w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5" Type="http://schemas.openxmlformats.org/officeDocument/2006/relationships/oleObject" Target="../embeddings/oleObject11.bin"/><Relationship Id="rId10" Type="http://schemas.openxmlformats.org/officeDocument/2006/relationships/image" Target="../media/image23.wmf"/><Relationship Id="rId4" Type="http://schemas.openxmlformats.org/officeDocument/2006/relationships/image" Target="../media/image20.wmf"/><Relationship Id="rId9" Type="http://schemas.openxmlformats.org/officeDocument/2006/relationships/oleObject" Target="../embeddings/oleObject8.bin"/><Relationship Id="rId14" Type="http://schemas.openxmlformats.org/officeDocument/2006/relationships/image" Target="../media/image25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13" Type="http://schemas.openxmlformats.org/officeDocument/2006/relationships/hyperlink" Target="https://doi.org/10.1002/adfm.201804142" TargetMode="External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3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8.wmf"/><Relationship Id="rId11" Type="http://schemas.openxmlformats.org/officeDocument/2006/relationships/oleObject" Target="../embeddings/oleObject16.bin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30.wmf"/><Relationship Id="rId4" Type="http://schemas.openxmlformats.org/officeDocument/2006/relationships/image" Target="../media/image27.wmf"/><Relationship Id="rId9" Type="http://schemas.openxmlformats.org/officeDocument/2006/relationships/oleObject" Target="../embeddings/oleObject15.bin"/><Relationship Id="rId14" Type="http://schemas.openxmlformats.org/officeDocument/2006/relationships/image" Target="../media/image3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13" Type="http://schemas.openxmlformats.org/officeDocument/2006/relationships/image" Target="../media/image36.wmf"/><Relationship Id="rId3" Type="http://schemas.openxmlformats.org/officeDocument/2006/relationships/image" Target="../media/image17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3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4.w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33.wmf"/><Relationship Id="rId4" Type="http://schemas.openxmlformats.org/officeDocument/2006/relationships/image" Target="../media/image35.jpeg"/><Relationship Id="rId9" Type="http://schemas.openxmlformats.org/officeDocument/2006/relationships/oleObject" Target="../embeddings/oleObject18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760804" y="1320730"/>
            <a:ext cx="11295529" cy="4216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cs typeface="Times New Roman" panose="02020603050405020304" pitchFamily="18" charset="0"/>
              </a:rPr>
              <a:t>Spectral Signatures and Spatial Coherence of </a:t>
            </a:r>
            <a:r>
              <a:rPr lang="en-US" altLang="en-US" b="1" dirty="0">
                <a:solidFill>
                  <a:srgbClr val="3366FF"/>
                </a:solidFill>
                <a:cs typeface="Times New Roman" panose="02020603050405020304" pitchFamily="18" charset="0"/>
              </a:rPr>
              <a:t>“Bound”</a:t>
            </a:r>
            <a:r>
              <a:rPr lang="en-US" altLang="en-US" b="1" dirty="0">
                <a:cs typeface="Times New Roman" panose="02020603050405020304" pitchFamily="18" charset="0"/>
              </a:rPr>
              <a:t> and </a:t>
            </a:r>
            <a:r>
              <a:rPr lang="en-US" altLang="en-US" b="1" dirty="0">
                <a:solidFill>
                  <a:srgbClr val="FF0000"/>
                </a:solidFill>
                <a:cs typeface="Times New Roman" panose="02020603050405020304" pitchFamily="18" charset="0"/>
              </a:rPr>
              <a:t>“Unbound”</a:t>
            </a:r>
            <a:r>
              <a:rPr lang="en-US" altLang="en-US" b="1" dirty="0">
                <a:cs typeface="Times New Roman" panose="02020603050405020304" pitchFamily="18" charset="0"/>
              </a:rPr>
              <a:t> </a:t>
            </a:r>
            <a:r>
              <a:rPr lang="en-US" altLang="en-US" b="1" dirty="0" err="1">
                <a:cs typeface="Times New Roman" panose="02020603050405020304" pitchFamily="18" charset="0"/>
              </a:rPr>
              <a:t>Polarons</a:t>
            </a:r>
            <a:r>
              <a:rPr lang="en-US" altLang="en-US" b="1" dirty="0">
                <a:cs typeface="Times New Roman" panose="02020603050405020304" pitchFamily="18" charset="0"/>
              </a:rPr>
              <a:t> in P3HT Films: Theory vs Experiment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6600" b="1" dirty="0">
                <a:latin typeface="Freestyle Script" panose="030804020302050B0404" pitchFamily="66" charset="0"/>
              </a:rPr>
              <a:t>              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6600" b="1" dirty="0">
                <a:latin typeface="Freestyle Script" panose="030804020302050B0404" pitchFamily="66" charset="0"/>
              </a:rPr>
              <a:t>                     </a:t>
            </a:r>
            <a:r>
              <a:rPr lang="en-US" altLang="en-US" sz="3600" b="1" dirty="0">
                <a:cs typeface="Times New Roman" panose="02020603050405020304" pitchFamily="18" charset="0"/>
              </a:rPr>
              <a:t>Raja Ghosh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cs typeface="Times New Roman" panose="02020603050405020304" pitchFamily="18" charset="0"/>
              </a:rPr>
              <a:t>                        Supervisor: Prof. Frank Spano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cs typeface="Times New Roman" panose="02020603050405020304" pitchFamily="18" charset="0"/>
              </a:rPr>
              <a:t>                                Temple University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2E66B1-1DDA-4C45-8CAC-847FFA3943DA}"/>
              </a:ext>
            </a:extLst>
          </p:cNvPr>
          <p:cNvSpPr txBox="1"/>
          <p:nvPr/>
        </p:nvSpPr>
        <p:spPr>
          <a:xfrm>
            <a:off x="11365453" y="6412746"/>
            <a:ext cx="69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73171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3821653" y="1768672"/>
            <a:ext cx="6400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821653" y="4476013"/>
            <a:ext cx="6400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312023" y="1804532"/>
            <a:ext cx="0" cy="2647212"/>
          </a:xfrm>
          <a:prstGeom prst="straightConnector1">
            <a:avLst/>
          </a:prstGeom>
          <a:ln w="57150">
            <a:solidFill>
              <a:srgbClr val="3366FF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917441"/>
              </p:ext>
            </p:extLst>
          </p:nvPr>
        </p:nvGraphicFramePr>
        <p:xfrm>
          <a:off x="3204255" y="1062744"/>
          <a:ext cx="2068266" cy="634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41" name="Equation" r:id="rId3" imgW="1384200" imgH="419040" progId="Equation.DSMT4">
                  <p:embed/>
                </p:oleObj>
              </mc:Choice>
              <mc:Fallback>
                <p:oleObj name="Equation" r:id="rId3" imgW="1384200" imgH="419040" progId="Equation.DSMT4">
                  <p:embed/>
                  <p:pic>
                    <p:nvPicPr>
                      <p:cNvPr id="2357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4255" y="1062744"/>
                        <a:ext cx="2068266" cy="6343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2903915"/>
              </p:ext>
            </p:extLst>
          </p:nvPr>
        </p:nvGraphicFramePr>
        <p:xfrm>
          <a:off x="3068621" y="4696342"/>
          <a:ext cx="2433260" cy="800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42" name="Equation" r:id="rId5" imgW="1282700" imgH="419100" progId="Equation.DSMT4">
                  <p:embed/>
                </p:oleObj>
              </mc:Choice>
              <mc:Fallback>
                <p:oleObj name="Equation" r:id="rId5" imgW="1282700" imgH="419100" progId="Equation.DSMT4">
                  <p:embed/>
                  <p:pic>
                    <p:nvPicPr>
                      <p:cNvPr id="23569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8621" y="4696342"/>
                        <a:ext cx="2433260" cy="8007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076741"/>
              </p:ext>
            </p:extLst>
          </p:nvPr>
        </p:nvGraphicFramePr>
        <p:xfrm>
          <a:off x="7085158" y="843962"/>
          <a:ext cx="3762715" cy="28667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43" name="Graph" r:id="rId7" imgW="3840480" imgH="2926080" progId="Origin50.Graph">
                  <p:embed/>
                </p:oleObj>
              </mc:Choice>
              <mc:Fallback>
                <p:oleObj name="Graph" r:id="rId7" imgW="3840480" imgH="2926080" progId="Origin50.Graph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085158" y="843962"/>
                        <a:ext cx="3762715" cy="28667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Straight Connector 17"/>
          <p:cNvCxnSpPr/>
          <p:nvPr/>
        </p:nvCxnSpPr>
        <p:spPr>
          <a:xfrm>
            <a:off x="3804373" y="4054671"/>
            <a:ext cx="6400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971365" y="4081566"/>
            <a:ext cx="0" cy="3612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5246626" y="2818223"/>
            <a:ext cx="2356688" cy="516415"/>
            <a:chOff x="8801531" y="1333317"/>
            <a:chExt cx="2409547" cy="516415"/>
          </a:xfrm>
        </p:grpSpPr>
        <p:sp>
          <p:nvSpPr>
            <p:cNvPr id="26" name="Rounded Rectangle 25"/>
            <p:cNvSpPr/>
            <p:nvPr/>
          </p:nvSpPr>
          <p:spPr>
            <a:xfrm>
              <a:off x="8801531" y="1333317"/>
              <a:ext cx="1294669" cy="516415"/>
            </a:xfrm>
            <a:prstGeom prst="roundRect">
              <a:avLst>
                <a:gd name="adj" fmla="val 50000"/>
              </a:avLst>
            </a:prstGeom>
            <a:solidFill>
              <a:srgbClr val="FF596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945134" y="1374991"/>
              <a:ext cx="2265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b="1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b="1" i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intrachain</a:t>
              </a:r>
              <a:endPara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7491523"/>
              </p:ext>
            </p:extLst>
          </p:nvPr>
        </p:nvGraphicFramePr>
        <p:xfrm>
          <a:off x="7133469" y="4038896"/>
          <a:ext cx="3840163" cy="292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44" name="Graph" r:id="rId9" imgW="3840480" imgH="2926080" progId="Origin50.Graph">
                  <p:embed/>
                </p:oleObj>
              </mc:Choice>
              <mc:Fallback>
                <p:oleObj name="Graph" r:id="rId9" imgW="3840480" imgH="2926080" progId="Origin50.Graph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133469" y="4038896"/>
                        <a:ext cx="3840163" cy="2925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2295546" y="10817"/>
            <a:ext cx="69892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/>
              <a:t>Origin of </a:t>
            </a:r>
            <a:r>
              <a:rPr lang="en-US" altLang="en-US" sz="2400" b="1" dirty="0" err="1"/>
              <a:t>Polaron</a:t>
            </a:r>
            <a:r>
              <a:rPr lang="en-US" altLang="en-US" sz="2400" b="1" dirty="0"/>
              <a:t> Peaks: Herzberg-Teller Coupling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7D1B0FB-1D90-4320-A925-A458F03A59AF}"/>
              </a:ext>
            </a:extLst>
          </p:cNvPr>
          <p:cNvGrpSpPr/>
          <p:nvPr/>
        </p:nvGrpSpPr>
        <p:grpSpPr>
          <a:xfrm>
            <a:off x="456006" y="977637"/>
            <a:ext cx="2146803" cy="1987797"/>
            <a:chOff x="334382" y="1735859"/>
            <a:chExt cx="2146803" cy="1987797"/>
          </a:xfrm>
        </p:grpSpPr>
        <p:grpSp>
          <p:nvGrpSpPr>
            <p:cNvPr id="9" name="Group 8"/>
            <p:cNvGrpSpPr/>
            <p:nvPr/>
          </p:nvGrpSpPr>
          <p:grpSpPr>
            <a:xfrm>
              <a:off x="334382" y="2535693"/>
              <a:ext cx="2146803" cy="881990"/>
              <a:chOff x="1329465" y="787575"/>
              <a:chExt cx="2146803" cy="881990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1329465" y="1472836"/>
                <a:ext cx="2146803" cy="0"/>
                <a:chOff x="191193" y="1421476"/>
                <a:chExt cx="2146803" cy="0"/>
              </a:xfrm>
            </p:grpSpPr>
            <p:cxnSp>
              <p:nvCxnSpPr>
                <p:cNvPr id="3" name="Straight Connector 2"/>
                <p:cNvCxnSpPr/>
                <p:nvPr/>
              </p:nvCxnSpPr>
              <p:spPr>
                <a:xfrm>
                  <a:off x="191193" y="1421476"/>
                  <a:ext cx="640080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" name="Straight Connector 3"/>
                <p:cNvCxnSpPr/>
                <p:nvPr/>
              </p:nvCxnSpPr>
              <p:spPr>
                <a:xfrm>
                  <a:off x="1697916" y="1421476"/>
                  <a:ext cx="640080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Arc 7"/>
              <p:cNvSpPr/>
              <p:nvPr/>
            </p:nvSpPr>
            <p:spPr>
              <a:xfrm rot="16200000">
                <a:off x="1958269" y="798851"/>
                <a:ext cx="881990" cy="859438"/>
              </a:xfrm>
              <a:prstGeom prst="arc">
                <a:avLst>
                  <a:gd name="adj1" fmla="val 16200000"/>
                  <a:gd name="adj2" fmla="val 5222212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420996" y="3220954"/>
              <a:ext cx="317716" cy="502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870430" y="3261991"/>
              <a:ext cx="4251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II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54FB4B5-7324-4D32-BE00-C0A084527CBE}"/>
                </a:ext>
              </a:extLst>
            </p:cNvPr>
            <p:cNvGrpSpPr/>
            <p:nvPr/>
          </p:nvGrpSpPr>
          <p:grpSpPr>
            <a:xfrm>
              <a:off x="974462" y="1735859"/>
              <a:ext cx="1498373" cy="563915"/>
              <a:chOff x="9042706" y="1294016"/>
              <a:chExt cx="4645423" cy="563915"/>
            </a:xfrm>
          </p:grpSpPr>
          <p:sp>
            <p:nvSpPr>
              <p:cNvPr id="23" name="Rounded Rectangle 174">
                <a:extLst>
                  <a:ext uri="{FF2B5EF4-FFF2-40B4-BE49-F238E27FC236}">
                    <a16:creationId xmlns:a16="http://schemas.microsoft.com/office/drawing/2014/main" id="{F8ECDFF3-8AD8-4FA5-9E72-5595BDCCDD95}"/>
                  </a:ext>
                </a:extLst>
              </p:cNvPr>
              <p:cNvSpPr/>
              <p:nvPr/>
            </p:nvSpPr>
            <p:spPr>
              <a:xfrm>
                <a:off x="9042706" y="1341516"/>
                <a:ext cx="4049804" cy="516415"/>
              </a:xfrm>
              <a:prstGeom prst="roundRect">
                <a:avLst>
                  <a:gd name="adj" fmla="val 50000"/>
                </a:avLst>
              </a:prstGeom>
              <a:solidFill>
                <a:srgbClr val="FF596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1CD911C-3E34-4CD7-8AB4-2F36BD04F101}"/>
                  </a:ext>
                </a:extLst>
              </p:cNvPr>
              <p:cNvSpPr txBox="1"/>
              <p:nvPr/>
            </p:nvSpPr>
            <p:spPr>
              <a:xfrm>
                <a:off x="9264099" y="1294016"/>
                <a:ext cx="44240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400" b="1" baseline="-250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intrachain</a:t>
                </a:r>
                <a:endParaRPr lang="en-US" sz="2400" b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6" name="Right Brace 5"/>
          <p:cNvSpPr/>
          <p:nvPr/>
        </p:nvSpPr>
        <p:spPr>
          <a:xfrm>
            <a:off x="4596938" y="1804531"/>
            <a:ext cx="505229" cy="2671482"/>
          </a:xfrm>
          <a:prstGeom prst="rightBrace">
            <a:avLst>
              <a:gd name="adj1" fmla="val 8333"/>
              <a:gd name="adj2" fmla="val 4719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3301578" y="2620071"/>
            <a:ext cx="936811" cy="516415"/>
            <a:chOff x="8797511" y="1333317"/>
            <a:chExt cx="2683528" cy="516415"/>
          </a:xfrm>
        </p:grpSpPr>
        <p:sp>
          <p:nvSpPr>
            <p:cNvPr id="33" name="Rounded Rectangle 32"/>
            <p:cNvSpPr/>
            <p:nvPr/>
          </p:nvSpPr>
          <p:spPr>
            <a:xfrm>
              <a:off x="8801530" y="1333317"/>
              <a:ext cx="2679509" cy="516415"/>
            </a:xfrm>
            <a:prstGeom prst="roundRect">
              <a:avLst>
                <a:gd name="adj" fmla="val 50000"/>
              </a:avLst>
            </a:prstGeom>
            <a:solidFill>
              <a:srgbClr val="FF596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797511" y="1388477"/>
              <a:ext cx="2683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(Peak B)</a:t>
              </a:r>
            </a:p>
          </p:txBody>
        </p:sp>
      </p:grpSp>
      <p:sp>
        <p:nvSpPr>
          <p:cNvPr id="7" name="Left Brace 6"/>
          <p:cNvSpPr/>
          <p:nvPr/>
        </p:nvSpPr>
        <p:spPr>
          <a:xfrm>
            <a:off x="3657600" y="4054671"/>
            <a:ext cx="112383" cy="421342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2568077" y="4003965"/>
            <a:ext cx="936811" cy="835723"/>
            <a:chOff x="8797511" y="1333317"/>
            <a:chExt cx="2683528" cy="516415"/>
          </a:xfrm>
        </p:grpSpPr>
        <p:sp>
          <p:nvSpPr>
            <p:cNvPr id="36" name="Rounded Rectangle 35"/>
            <p:cNvSpPr/>
            <p:nvPr/>
          </p:nvSpPr>
          <p:spPr>
            <a:xfrm>
              <a:off x="8801530" y="1333317"/>
              <a:ext cx="2679509" cy="516415"/>
            </a:xfrm>
            <a:prstGeom prst="roundRect">
              <a:avLst>
                <a:gd name="adj" fmla="val 50000"/>
              </a:avLst>
            </a:prstGeom>
            <a:solidFill>
              <a:srgbClr val="FF596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8797511" y="1388477"/>
                  <a:ext cx="2683525" cy="3613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4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(Peak A)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ℏ</m:t>
                        </m:r>
                        <m:r>
                          <a:rPr lang="en-US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𝒘</m:t>
                        </m:r>
                      </m:oMath>
                    </m:oMathPara>
                  </a14:m>
                  <a:endParaRPr lang="en-US" sz="14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7511" y="1388477"/>
                  <a:ext cx="2683525" cy="36134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Rectangle 11"/>
          <p:cNvSpPr/>
          <p:nvPr/>
        </p:nvSpPr>
        <p:spPr>
          <a:xfrm>
            <a:off x="7302756" y="659296"/>
            <a:ext cx="3247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vibronic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coupling, disorder </a:t>
            </a:r>
          </a:p>
        </p:txBody>
      </p:sp>
      <p:graphicFrame>
        <p:nvGraphicFramePr>
          <p:cNvPr id="38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0547690"/>
              </p:ext>
            </p:extLst>
          </p:nvPr>
        </p:nvGraphicFramePr>
        <p:xfrm>
          <a:off x="10540460" y="4678006"/>
          <a:ext cx="1518667" cy="3212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45" name="Equation" r:id="rId12" imgW="1079280" imgH="228600" progId="Equation.DSMT4">
                  <p:embed/>
                </p:oleObj>
              </mc:Choice>
              <mc:Fallback>
                <p:oleObj name="Equation" r:id="rId12" imgW="1079280" imgH="228600" progId="Equation.DSMT4">
                  <p:embed/>
                  <p:pic>
                    <p:nvPicPr>
                      <p:cNvPr id="23576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40460" y="4678006"/>
                        <a:ext cx="1518667" cy="3212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57194" y="3554965"/>
            <a:ext cx="268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Herzberg Teller Coupling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4A1D5F0-8BB8-42B1-A539-1B05C2EA7F60}"/>
              </a:ext>
            </a:extLst>
          </p:cNvPr>
          <p:cNvSpPr/>
          <p:nvPr/>
        </p:nvSpPr>
        <p:spPr>
          <a:xfrm>
            <a:off x="6425511" y="3854230"/>
            <a:ext cx="4874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Treat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vibronic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coupling, disorder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pertubatively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EF141E6-48B0-4804-BF09-E9025EDA6D36}"/>
              </a:ext>
            </a:extLst>
          </p:cNvPr>
          <p:cNvSpPr txBox="1"/>
          <p:nvPr/>
        </p:nvSpPr>
        <p:spPr>
          <a:xfrm>
            <a:off x="3029828" y="5441938"/>
            <a:ext cx="2683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Symmetric State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11BA27A-4509-4D7F-8F6B-40E81B48B56A}"/>
              </a:ext>
            </a:extLst>
          </p:cNvPr>
          <p:cNvSpPr txBox="1"/>
          <p:nvPr/>
        </p:nvSpPr>
        <p:spPr>
          <a:xfrm>
            <a:off x="3112668" y="686291"/>
            <a:ext cx="3066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AntiSymmetric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State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206B99-C4F6-4E44-9F90-D98E615C4B33}"/>
              </a:ext>
            </a:extLst>
          </p:cNvPr>
          <p:cNvSpPr txBox="1"/>
          <p:nvPr/>
        </p:nvSpPr>
        <p:spPr>
          <a:xfrm>
            <a:off x="11365453" y="6412746"/>
            <a:ext cx="69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52137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/>
      <p:bldP spid="14" grpId="0"/>
      <p:bldP spid="39" grpId="0"/>
      <p:bldP spid="40" grpId="0"/>
      <p:bldP spid="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 143"/>
          <p:cNvGrpSpPr/>
          <p:nvPr/>
        </p:nvGrpSpPr>
        <p:grpSpPr>
          <a:xfrm>
            <a:off x="1488569" y="1784533"/>
            <a:ext cx="3698345" cy="2146528"/>
            <a:chOff x="-368049" y="2038964"/>
            <a:chExt cx="3698345" cy="2146528"/>
          </a:xfrm>
        </p:grpSpPr>
        <p:grpSp>
          <p:nvGrpSpPr>
            <p:cNvPr id="145" name="Group 144"/>
            <p:cNvGrpSpPr/>
            <p:nvPr/>
          </p:nvGrpSpPr>
          <p:grpSpPr>
            <a:xfrm>
              <a:off x="2689065" y="2038964"/>
              <a:ext cx="641231" cy="2146528"/>
              <a:chOff x="2517914" y="1496383"/>
              <a:chExt cx="641231" cy="2146528"/>
            </a:xfrm>
          </p:grpSpPr>
          <p:grpSp>
            <p:nvGrpSpPr>
              <p:cNvPr id="151" name="Group 150"/>
              <p:cNvGrpSpPr/>
              <p:nvPr/>
            </p:nvGrpSpPr>
            <p:grpSpPr>
              <a:xfrm>
                <a:off x="2517914" y="1535209"/>
                <a:ext cx="181991" cy="2107702"/>
                <a:chOff x="2517914" y="1535209"/>
                <a:chExt cx="181991" cy="2107702"/>
              </a:xfrm>
            </p:grpSpPr>
            <p:sp>
              <p:nvSpPr>
                <p:cNvPr id="155" name="Line 7">
                  <a:extLst>
                    <a:ext uri="{FF2B5EF4-FFF2-40B4-BE49-F238E27FC236}">
                      <a16:creationId xmlns:a16="http://schemas.microsoft.com/office/drawing/2014/main" id="{FA2CAF0F-FF85-495F-8FDA-8B8513833A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608910" y="1607698"/>
                  <a:ext cx="0" cy="1998966"/>
                </a:xfrm>
                <a:prstGeom prst="line">
                  <a:avLst/>
                </a:prstGeom>
                <a:noFill/>
                <a:ln w="19050" cap="flat">
                  <a:solidFill>
                    <a:srgbClr val="4A7EBB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" name="Oval 8">
                  <a:extLst>
                    <a:ext uri="{FF2B5EF4-FFF2-40B4-BE49-F238E27FC236}">
                      <a16:creationId xmlns:a16="http://schemas.microsoft.com/office/drawing/2014/main" id="{65A64D62-283D-4A21-9AD5-815F30793B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1971248"/>
                  <a:ext cx="181991" cy="146079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" name="Oval 9">
                  <a:extLst>
                    <a:ext uri="{FF2B5EF4-FFF2-40B4-BE49-F238E27FC236}">
                      <a16:creationId xmlns:a16="http://schemas.microsoft.com/office/drawing/2014/main" id="{73717F57-DA71-4C2A-A5B5-6E0158FFA6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1971248"/>
                  <a:ext cx="181991" cy="146079"/>
                </a:xfrm>
                <a:prstGeom prst="ellipse">
                  <a:avLst/>
                </a:prstGeom>
                <a:noFill/>
                <a:ln w="25400" cap="flat">
                  <a:solidFill>
                    <a:srgbClr val="385D8A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" name="Oval 10">
                  <a:extLst>
                    <a:ext uri="{FF2B5EF4-FFF2-40B4-BE49-F238E27FC236}">
                      <a16:creationId xmlns:a16="http://schemas.microsoft.com/office/drawing/2014/main" id="{7CD4DB57-6EEF-47F0-A708-5F0E2B9087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2189816"/>
                  <a:ext cx="181991" cy="144980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" name="Oval 11">
                  <a:extLst>
                    <a:ext uri="{FF2B5EF4-FFF2-40B4-BE49-F238E27FC236}">
                      <a16:creationId xmlns:a16="http://schemas.microsoft.com/office/drawing/2014/main" id="{396A5B0C-DBDD-4505-940B-E601FD41B2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2189816"/>
                  <a:ext cx="181991" cy="144980"/>
                </a:xfrm>
                <a:prstGeom prst="ellipse">
                  <a:avLst/>
                </a:prstGeom>
                <a:noFill/>
                <a:ln w="25400" cap="flat">
                  <a:solidFill>
                    <a:srgbClr val="385D8A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" name="Oval 12">
                  <a:extLst>
                    <a:ext uri="{FF2B5EF4-FFF2-40B4-BE49-F238E27FC236}">
                      <a16:creationId xmlns:a16="http://schemas.microsoft.com/office/drawing/2014/main" id="{6D0A515F-C9F6-4BF4-9269-F8D3FA7704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2407285"/>
                  <a:ext cx="181991" cy="146079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" name="Oval 13">
                  <a:extLst>
                    <a:ext uri="{FF2B5EF4-FFF2-40B4-BE49-F238E27FC236}">
                      <a16:creationId xmlns:a16="http://schemas.microsoft.com/office/drawing/2014/main" id="{2724D800-CD71-4016-B754-BFF02E0D2A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2407285"/>
                  <a:ext cx="181991" cy="146079"/>
                </a:xfrm>
                <a:prstGeom prst="ellipse">
                  <a:avLst/>
                </a:prstGeom>
                <a:noFill/>
                <a:ln w="25400" cap="flat">
                  <a:solidFill>
                    <a:srgbClr val="385D8A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" name="Oval 14">
                  <a:extLst>
                    <a:ext uri="{FF2B5EF4-FFF2-40B4-BE49-F238E27FC236}">
                      <a16:creationId xmlns:a16="http://schemas.microsoft.com/office/drawing/2014/main" id="{41499D5D-634A-4568-B5BD-7DC448CC10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2624756"/>
                  <a:ext cx="181991" cy="146079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3" name="Oval 15">
                  <a:extLst>
                    <a:ext uri="{FF2B5EF4-FFF2-40B4-BE49-F238E27FC236}">
                      <a16:creationId xmlns:a16="http://schemas.microsoft.com/office/drawing/2014/main" id="{A565D7A0-B408-4958-ADB4-1B44D05926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2624756"/>
                  <a:ext cx="181991" cy="146079"/>
                </a:xfrm>
                <a:prstGeom prst="ellipse">
                  <a:avLst/>
                </a:prstGeom>
                <a:noFill/>
                <a:ln w="25400" cap="flat">
                  <a:solidFill>
                    <a:srgbClr val="385D8A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" name="Oval 16">
                  <a:extLst>
                    <a:ext uri="{FF2B5EF4-FFF2-40B4-BE49-F238E27FC236}">
                      <a16:creationId xmlns:a16="http://schemas.microsoft.com/office/drawing/2014/main" id="{5E6512D6-ECDE-4DD4-8D3B-CDF121FBBB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2843324"/>
                  <a:ext cx="181991" cy="144980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" name="Oval 17">
                  <a:extLst>
                    <a:ext uri="{FF2B5EF4-FFF2-40B4-BE49-F238E27FC236}">
                      <a16:creationId xmlns:a16="http://schemas.microsoft.com/office/drawing/2014/main" id="{3CA720A0-A49D-4112-A0E5-4D70DC0B29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2843324"/>
                  <a:ext cx="181991" cy="144980"/>
                </a:xfrm>
                <a:prstGeom prst="ellipse">
                  <a:avLst/>
                </a:prstGeom>
                <a:noFill/>
                <a:ln w="25400" cap="flat">
                  <a:solidFill>
                    <a:srgbClr val="385D8A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Oval 18">
                  <a:extLst>
                    <a:ext uri="{FF2B5EF4-FFF2-40B4-BE49-F238E27FC236}">
                      <a16:creationId xmlns:a16="http://schemas.microsoft.com/office/drawing/2014/main" id="{0A79772B-14F7-4455-AA4F-527D365CDA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3061892"/>
                  <a:ext cx="181991" cy="144980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7" name="Oval 19">
                  <a:extLst>
                    <a:ext uri="{FF2B5EF4-FFF2-40B4-BE49-F238E27FC236}">
                      <a16:creationId xmlns:a16="http://schemas.microsoft.com/office/drawing/2014/main" id="{C72BC473-4AC7-48C5-B98A-6F10DB85E1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3061892"/>
                  <a:ext cx="181991" cy="144980"/>
                </a:xfrm>
                <a:prstGeom prst="ellipse">
                  <a:avLst/>
                </a:prstGeom>
                <a:noFill/>
                <a:ln w="25400" cap="flat">
                  <a:solidFill>
                    <a:srgbClr val="385D8A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Oval 20">
                  <a:extLst>
                    <a:ext uri="{FF2B5EF4-FFF2-40B4-BE49-F238E27FC236}">
                      <a16:creationId xmlns:a16="http://schemas.microsoft.com/office/drawing/2014/main" id="{A23003EC-30F5-4350-A88E-2ECD5C22B7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3279362"/>
                  <a:ext cx="181991" cy="146079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" name="Oval 21">
                  <a:extLst>
                    <a:ext uri="{FF2B5EF4-FFF2-40B4-BE49-F238E27FC236}">
                      <a16:creationId xmlns:a16="http://schemas.microsoft.com/office/drawing/2014/main" id="{5687B3AC-B4F9-4C3A-8E7F-AE59E727F8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3279362"/>
                  <a:ext cx="181991" cy="146079"/>
                </a:xfrm>
                <a:prstGeom prst="ellipse">
                  <a:avLst/>
                </a:prstGeom>
                <a:noFill/>
                <a:ln w="25400" cap="flat">
                  <a:solidFill>
                    <a:srgbClr val="385D8A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" name="Oval 22">
                  <a:extLst>
                    <a:ext uri="{FF2B5EF4-FFF2-40B4-BE49-F238E27FC236}">
                      <a16:creationId xmlns:a16="http://schemas.microsoft.com/office/drawing/2014/main" id="{23D25FF8-65C5-47F2-8432-A00D987702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1752678"/>
                  <a:ext cx="181991" cy="146079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" name="Oval 23">
                  <a:extLst>
                    <a:ext uri="{FF2B5EF4-FFF2-40B4-BE49-F238E27FC236}">
                      <a16:creationId xmlns:a16="http://schemas.microsoft.com/office/drawing/2014/main" id="{AE112C60-5E8F-410A-AA13-D684FE924C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1752678"/>
                  <a:ext cx="181991" cy="146079"/>
                </a:xfrm>
                <a:prstGeom prst="ellipse">
                  <a:avLst/>
                </a:prstGeom>
                <a:noFill/>
                <a:ln w="25400" cap="flat">
                  <a:solidFill>
                    <a:srgbClr val="385D8A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2" name="Oval 24">
                  <a:extLst>
                    <a:ext uri="{FF2B5EF4-FFF2-40B4-BE49-F238E27FC236}">
                      <a16:creationId xmlns:a16="http://schemas.microsoft.com/office/drawing/2014/main" id="{DF9F6FB9-3C8F-4F89-BBDF-FC76BB4AEF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1535209"/>
                  <a:ext cx="181991" cy="144980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3" name="Oval 25">
                  <a:extLst>
                    <a:ext uri="{FF2B5EF4-FFF2-40B4-BE49-F238E27FC236}">
                      <a16:creationId xmlns:a16="http://schemas.microsoft.com/office/drawing/2014/main" id="{3250F3D1-7B5E-4C41-B482-CF0059FBA7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1535209"/>
                  <a:ext cx="181991" cy="144980"/>
                </a:xfrm>
                <a:prstGeom prst="ellipse">
                  <a:avLst/>
                </a:prstGeom>
                <a:noFill/>
                <a:ln w="25400" cap="flat">
                  <a:solidFill>
                    <a:srgbClr val="385D8A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" name="Oval 26">
                  <a:extLst>
                    <a:ext uri="{FF2B5EF4-FFF2-40B4-BE49-F238E27FC236}">
                      <a16:creationId xmlns:a16="http://schemas.microsoft.com/office/drawing/2014/main" id="{6B1B7DE5-2A36-417D-9296-AE2C02D063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3497931"/>
                  <a:ext cx="181991" cy="144980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5" name="Oval 27">
                  <a:extLst>
                    <a:ext uri="{FF2B5EF4-FFF2-40B4-BE49-F238E27FC236}">
                      <a16:creationId xmlns:a16="http://schemas.microsoft.com/office/drawing/2014/main" id="{DDD099DA-B210-4308-B5B2-5958BE28B2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3497931"/>
                  <a:ext cx="181991" cy="144980"/>
                </a:xfrm>
                <a:prstGeom prst="ellipse">
                  <a:avLst/>
                </a:prstGeom>
                <a:noFill/>
                <a:ln w="25400" cap="flat">
                  <a:solidFill>
                    <a:srgbClr val="385D8A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0419C325-D17C-4B75-936D-487521BBE6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36872" y="1931708"/>
                  <a:ext cx="78" cy="1916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52" name="Group 151"/>
              <p:cNvGrpSpPr/>
              <p:nvPr/>
            </p:nvGrpSpPr>
            <p:grpSpPr>
              <a:xfrm>
                <a:off x="2711587" y="1496383"/>
                <a:ext cx="447558" cy="646331"/>
                <a:chOff x="255006" y="775145"/>
                <a:chExt cx="447558" cy="646331"/>
              </a:xfrm>
            </p:grpSpPr>
            <p:sp>
              <p:nvSpPr>
                <p:cNvPr id="153" name="Oval 152"/>
                <p:cNvSpPr/>
                <p:nvPr/>
              </p:nvSpPr>
              <p:spPr>
                <a:xfrm>
                  <a:off x="322589" y="945051"/>
                  <a:ext cx="312392" cy="33250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TextBox 2"/>
                <p:cNvSpPr txBox="1">
                  <a:spLocks noChangeArrowheads="1"/>
                </p:cNvSpPr>
                <p:nvPr/>
              </p:nvSpPr>
              <p:spPr bwMode="auto">
                <a:xfrm>
                  <a:off x="255006" y="775145"/>
                  <a:ext cx="447558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3600" b="1" dirty="0"/>
                    <a:t>+</a:t>
                  </a:r>
                </a:p>
              </p:txBody>
            </p:sp>
          </p:grpSp>
        </p:grpSp>
        <p:sp>
          <p:nvSpPr>
            <p:cNvPr id="146" name="Freeform 136">
              <a:extLst>
                <a:ext uri="{FF2B5EF4-FFF2-40B4-BE49-F238E27FC236}">
                  <a16:creationId xmlns:a16="http://schemas.microsoft.com/office/drawing/2014/main" id="{19091789-D3AC-420F-8397-53F2E5F1A9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9638" y="3102947"/>
              <a:ext cx="2727661" cy="45719"/>
            </a:xfrm>
            <a:custGeom>
              <a:avLst/>
              <a:gdLst>
                <a:gd name="T0" fmla="*/ 40 w 398"/>
                <a:gd name="T1" fmla="*/ 21 h 50"/>
                <a:gd name="T2" fmla="*/ 358 w 398"/>
                <a:gd name="T3" fmla="*/ 23 h 50"/>
                <a:gd name="T4" fmla="*/ 358 w 398"/>
                <a:gd name="T5" fmla="*/ 29 h 50"/>
                <a:gd name="T6" fmla="*/ 40 w 398"/>
                <a:gd name="T7" fmla="*/ 27 h 50"/>
                <a:gd name="T8" fmla="*/ 40 w 398"/>
                <a:gd name="T9" fmla="*/ 21 h 50"/>
                <a:gd name="T10" fmla="*/ 48 w 398"/>
                <a:gd name="T11" fmla="*/ 48 h 50"/>
                <a:gd name="T12" fmla="*/ 0 w 398"/>
                <a:gd name="T13" fmla="*/ 24 h 50"/>
                <a:gd name="T14" fmla="*/ 48 w 398"/>
                <a:gd name="T15" fmla="*/ 0 h 50"/>
                <a:gd name="T16" fmla="*/ 48 w 398"/>
                <a:gd name="T17" fmla="*/ 48 h 50"/>
                <a:gd name="T18" fmla="*/ 350 w 398"/>
                <a:gd name="T19" fmla="*/ 2 h 50"/>
                <a:gd name="T20" fmla="*/ 398 w 398"/>
                <a:gd name="T21" fmla="*/ 26 h 50"/>
                <a:gd name="T22" fmla="*/ 350 w 398"/>
                <a:gd name="T23" fmla="*/ 50 h 50"/>
                <a:gd name="T24" fmla="*/ 350 w 398"/>
                <a:gd name="T25" fmla="*/ 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8" h="50">
                  <a:moveTo>
                    <a:pt x="40" y="21"/>
                  </a:moveTo>
                  <a:lnTo>
                    <a:pt x="358" y="23"/>
                  </a:lnTo>
                  <a:lnTo>
                    <a:pt x="358" y="29"/>
                  </a:lnTo>
                  <a:lnTo>
                    <a:pt x="40" y="27"/>
                  </a:lnTo>
                  <a:lnTo>
                    <a:pt x="40" y="21"/>
                  </a:lnTo>
                  <a:close/>
                  <a:moveTo>
                    <a:pt x="48" y="48"/>
                  </a:moveTo>
                  <a:lnTo>
                    <a:pt x="0" y="24"/>
                  </a:lnTo>
                  <a:lnTo>
                    <a:pt x="48" y="0"/>
                  </a:lnTo>
                  <a:lnTo>
                    <a:pt x="48" y="48"/>
                  </a:lnTo>
                  <a:close/>
                  <a:moveTo>
                    <a:pt x="350" y="2"/>
                  </a:moveTo>
                  <a:lnTo>
                    <a:pt x="398" y="26"/>
                  </a:lnTo>
                  <a:lnTo>
                    <a:pt x="350" y="50"/>
                  </a:lnTo>
                  <a:lnTo>
                    <a:pt x="350" y="2"/>
                  </a:lnTo>
                  <a:close/>
                </a:path>
              </a:pathLst>
            </a:custGeom>
            <a:solidFill>
              <a:srgbClr val="000000"/>
            </a:solidFill>
            <a:ln w="0" cap="flat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1060692" y="2414312"/>
              <a:ext cx="82907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sz="2400" b="1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anion</a:t>
              </a:r>
              <a:endParaRPr lang="en-US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8" name="Group 147"/>
            <p:cNvGrpSpPr/>
            <p:nvPr/>
          </p:nvGrpSpPr>
          <p:grpSpPr>
            <a:xfrm>
              <a:off x="-368049" y="2920190"/>
              <a:ext cx="312392" cy="332509"/>
              <a:chOff x="-941265" y="2939016"/>
              <a:chExt cx="312392" cy="332509"/>
            </a:xfrm>
          </p:grpSpPr>
          <p:sp>
            <p:nvSpPr>
              <p:cNvPr id="149" name="Oval 148"/>
              <p:cNvSpPr/>
              <p:nvPr/>
            </p:nvSpPr>
            <p:spPr>
              <a:xfrm>
                <a:off x="-941265" y="2939016"/>
                <a:ext cx="312392" cy="3325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50" name="Straight Connector 149"/>
              <p:cNvCxnSpPr/>
              <p:nvPr/>
            </p:nvCxnSpPr>
            <p:spPr>
              <a:xfrm>
                <a:off x="-933109" y="3105270"/>
                <a:ext cx="28488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Group 41"/>
          <p:cNvGrpSpPr/>
          <p:nvPr/>
        </p:nvGrpSpPr>
        <p:grpSpPr>
          <a:xfrm>
            <a:off x="3537596" y="1784533"/>
            <a:ext cx="1667352" cy="2146528"/>
            <a:chOff x="1662944" y="2038964"/>
            <a:chExt cx="1667352" cy="2146528"/>
          </a:xfrm>
        </p:grpSpPr>
        <p:grpSp>
          <p:nvGrpSpPr>
            <p:cNvPr id="9" name="Group 8"/>
            <p:cNvGrpSpPr/>
            <p:nvPr/>
          </p:nvGrpSpPr>
          <p:grpSpPr>
            <a:xfrm>
              <a:off x="2689065" y="2038964"/>
              <a:ext cx="641231" cy="2146528"/>
              <a:chOff x="2517914" y="1496383"/>
              <a:chExt cx="641231" cy="2146528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2517914" y="1535209"/>
                <a:ext cx="181991" cy="2107702"/>
                <a:chOff x="2517914" y="1535209"/>
                <a:chExt cx="181991" cy="2107702"/>
              </a:xfrm>
            </p:grpSpPr>
            <p:sp>
              <p:nvSpPr>
                <p:cNvPr id="14" name="Line 7">
                  <a:extLst>
                    <a:ext uri="{FF2B5EF4-FFF2-40B4-BE49-F238E27FC236}">
                      <a16:creationId xmlns:a16="http://schemas.microsoft.com/office/drawing/2014/main" id="{FA2CAF0F-FF85-495F-8FDA-8B8513833A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608910" y="1607698"/>
                  <a:ext cx="0" cy="1998966"/>
                </a:xfrm>
                <a:prstGeom prst="line">
                  <a:avLst/>
                </a:prstGeom>
                <a:noFill/>
                <a:ln w="19050" cap="flat">
                  <a:solidFill>
                    <a:srgbClr val="4A7EBB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Oval 8">
                  <a:extLst>
                    <a:ext uri="{FF2B5EF4-FFF2-40B4-BE49-F238E27FC236}">
                      <a16:creationId xmlns:a16="http://schemas.microsoft.com/office/drawing/2014/main" id="{65A64D62-283D-4A21-9AD5-815F30793B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1971248"/>
                  <a:ext cx="181991" cy="146079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Oval 9">
                  <a:extLst>
                    <a:ext uri="{FF2B5EF4-FFF2-40B4-BE49-F238E27FC236}">
                      <a16:creationId xmlns:a16="http://schemas.microsoft.com/office/drawing/2014/main" id="{73717F57-DA71-4C2A-A5B5-6E0158FFA6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1971248"/>
                  <a:ext cx="181991" cy="146079"/>
                </a:xfrm>
                <a:prstGeom prst="ellipse">
                  <a:avLst/>
                </a:prstGeom>
                <a:noFill/>
                <a:ln w="25400" cap="flat">
                  <a:solidFill>
                    <a:srgbClr val="385D8A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Oval 10">
                  <a:extLst>
                    <a:ext uri="{FF2B5EF4-FFF2-40B4-BE49-F238E27FC236}">
                      <a16:creationId xmlns:a16="http://schemas.microsoft.com/office/drawing/2014/main" id="{7CD4DB57-6EEF-47F0-A708-5F0E2B9087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2189816"/>
                  <a:ext cx="181991" cy="144980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Oval 11">
                  <a:extLst>
                    <a:ext uri="{FF2B5EF4-FFF2-40B4-BE49-F238E27FC236}">
                      <a16:creationId xmlns:a16="http://schemas.microsoft.com/office/drawing/2014/main" id="{396A5B0C-DBDD-4505-940B-E601FD41B2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2189816"/>
                  <a:ext cx="181991" cy="144980"/>
                </a:xfrm>
                <a:prstGeom prst="ellipse">
                  <a:avLst/>
                </a:prstGeom>
                <a:noFill/>
                <a:ln w="25400" cap="flat">
                  <a:solidFill>
                    <a:srgbClr val="385D8A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" name="Oval 12">
                  <a:extLst>
                    <a:ext uri="{FF2B5EF4-FFF2-40B4-BE49-F238E27FC236}">
                      <a16:creationId xmlns:a16="http://schemas.microsoft.com/office/drawing/2014/main" id="{6D0A515F-C9F6-4BF4-9269-F8D3FA7704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2407285"/>
                  <a:ext cx="181991" cy="146079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Oval 13">
                  <a:extLst>
                    <a:ext uri="{FF2B5EF4-FFF2-40B4-BE49-F238E27FC236}">
                      <a16:creationId xmlns:a16="http://schemas.microsoft.com/office/drawing/2014/main" id="{2724D800-CD71-4016-B754-BFF02E0D2A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2407285"/>
                  <a:ext cx="181991" cy="146079"/>
                </a:xfrm>
                <a:prstGeom prst="ellipse">
                  <a:avLst/>
                </a:prstGeom>
                <a:noFill/>
                <a:ln w="25400" cap="flat">
                  <a:solidFill>
                    <a:srgbClr val="385D8A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Oval 14">
                  <a:extLst>
                    <a:ext uri="{FF2B5EF4-FFF2-40B4-BE49-F238E27FC236}">
                      <a16:creationId xmlns:a16="http://schemas.microsoft.com/office/drawing/2014/main" id="{41499D5D-634A-4568-B5BD-7DC448CC10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2624756"/>
                  <a:ext cx="181991" cy="146079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Oval 15">
                  <a:extLst>
                    <a:ext uri="{FF2B5EF4-FFF2-40B4-BE49-F238E27FC236}">
                      <a16:creationId xmlns:a16="http://schemas.microsoft.com/office/drawing/2014/main" id="{A565D7A0-B408-4958-ADB4-1B44D05926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2624756"/>
                  <a:ext cx="181991" cy="146079"/>
                </a:xfrm>
                <a:prstGeom prst="ellipse">
                  <a:avLst/>
                </a:prstGeom>
                <a:noFill/>
                <a:ln w="25400" cap="flat">
                  <a:solidFill>
                    <a:srgbClr val="385D8A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" name="Oval 16">
                  <a:extLst>
                    <a:ext uri="{FF2B5EF4-FFF2-40B4-BE49-F238E27FC236}">
                      <a16:creationId xmlns:a16="http://schemas.microsoft.com/office/drawing/2014/main" id="{5E6512D6-ECDE-4DD4-8D3B-CDF121FBBB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2843324"/>
                  <a:ext cx="181991" cy="144980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" name="Oval 17">
                  <a:extLst>
                    <a:ext uri="{FF2B5EF4-FFF2-40B4-BE49-F238E27FC236}">
                      <a16:creationId xmlns:a16="http://schemas.microsoft.com/office/drawing/2014/main" id="{3CA720A0-A49D-4112-A0E5-4D70DC0B29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2843324"/>
                  <a:ext cx="181991" cy="144980"/>
                </a:xfrm>
                <a:prstGeom prst="ellipse">
                  <a:avLst/>
                </a:prstGeom>
                <a:noFill/>
                <a:ln w="25400" cap="flat">
                  <a:solidFill>
                    <a:srgbClr val="385D8A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Oval 18">
                  <a:extLst>
                    <a:ext uri="{FF2B5EF4-FFF2-40B4-BE49-F238E27FC236}">
                      <a16:creationId xmlns:a16="http://schemas.microsoft.com/office/drawing/2014/main" id="{0A79772B-14F7-4455-AA4F-527D365CDA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3061892"/>
                  <a:ext cx="181991" cy="144980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Oval 19">
                  <a:extLst>
                    <a:ext uri="{FF2B5EF4-FFF2-40B4-BE49-F238E27FC236}">
                      <a16:creationId xmlns:a16="http://schemas.microsoft.com/office/drawing/2014/main" id="{C72BC473-4AC7-48C5-B98A-6F10DB85E1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3061892"/>
                  <a:ext cx="181991" cy="144980"/>
                </a:xfrm>
                <a:prstGeom prst="ellipse">
                  <a:avLst/>
                </a:prstGeom>
                <a:noFill/>
                <a:ln w="25400" cap="flat">
                  <a:solidFill>
                    <a:srgbClr val="385D8A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Oval 20">
                  <a:extLst>
                    <a:ext uri="{FF2B5EF4-FFF2-40B4-BE49-F238E27FC236}">
                      <a16:creationId xmlns:a16="http://schemas.microsoft.com/office/drawing/2014/main" id="{A23003EC-30F5-4350-A88E-2ECD5C22B7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3279362"/>
                  <a:ext cx="181991" cy="146079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Oval 21">
                  <a:extLst>
                    <a:ext uri="{FF2B5EF4-FFF2-40B4-BE49-F238E27FC236}">
                      <a16:creationId xmlns:a16="http://schemas.microsoft.com/office/drawing/2014/main" id="{5687B3AC-B4F9-4C3A-8E7F-AE59E727F8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3279362"/>
                  <a:ext cx="181991" cy="146079"/>
                </a:xfrm>
                <a:prstGeom prst="ellipse">
                  <a:avLst/>
                </a:prstGeom>
                <a:noFill/>
                <a:ln w="25400" cap="flat">
                  <a:solidFill>
                    <a:srgbClr val="385D8A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Oval 22">
                  <a:extLst>
                    <a:ext uri="{FF2B5EF4-FFF2-40B4-BE49-F238E27FC236}">
                      <a16:creationId xmlns:a16="http://schemas.microsoft.com/office/drawing/2014/main" id="{23D25FF8-65C5-47F2-8432-A00D987702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1752678"/>
                  <a:ext cx="181991" cy="146079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Oval 23">
                  <a:extLst>
                    <a:ext uri="{FF2B5EF4-FFF2-40B4-BE49-F238E27FC236}">
                      <a16:creationId xmlns:a16="http://schemas.microsoft.com/office/drawing/2014/main" id="{AE112C60-5E8F-410A-AA13-D684FE924C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1752678"/>
                  <a:ext cx="181991" cy="146079"/>
                </a:xfrm>
                <a:prstGeom prst="ellipse">
                  <a:avLst/>
                </a:prstGeom>
                <a:noFill/>
                <a:ln w="25400" cap="flat">
                  <a:solidFill>
                    <a:srgbClr val="385D8A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Oval 24">
                  <a:extLst>
                    <a:ext uri="{FF2B5EF4-FFF2-40B4-BE49-F238E27FC236}">
                      <a16:creationId xmlns:a16="http://schemas.microsoft.com/office/drawing/2014/main" id="{DF9F6FB9-3C8F-4F89-BBDF-FC76BB4AEF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1535209"/>
                  <a:ext cx="181991" cy="144980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" name="Oval 25">
                  <a:extLst>
                    <a:ext uri="{FF2B5EF4-FFF2-40B4-BE49-F238E27FC236}">
                      <a16:creationId xmlns:a16="http://schemas.microsoft.com/office/drawing/2014/main" id="{3250F3D1-7B5E-4C41-B482-CF0059FBA7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1535209"/>
                  <a:ext cx="181991" cy="144980"/>
                </a:xfrm>
                <a:prstGeom prst="ellipse">
                  <a:avLst/>
                </a:prstGeom>
                <a:noFill/>
                <a:ln w="25400" cap="flat">
                  <a:solidFill>
                    <a:srgbClr val="385D8A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" name="Oval 26">
                  <a:extLst>
                    <a:ext uri="{FF2B5EF4-FFF2-40B4-BE49-F238E27FC236}">
                      <a16:creationId xmlns:a16="http://schemas.microsoft.com/office/drawing/2014/main" id="{6B1B7DE5-2A36-417D-9296-AE2C02D063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3497931"/>
                  <a:ext cx="181991" cy="144980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Oval 27">
                  <a:extLst>
                    <a:ext uri="{FF2B5EF4-FFF2-40B4-BE49-F238E27FC236}">
                      <a16:creationId xmlns:a16="http://schemas.microsoft.com/office/drawing/2014/main" id="{DDD099DA-B210-4308-B5B2-5958BE28B2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3497931"/>
                  <a:ext cx="181991" cy="144980"/>
                </a:xfrm>
                <a:prstGeom prst="ellipse">
                  <a:avLst/>
                </a:prstGeom>
                <a:noFill/>
                <a:ln w="25400" cap="flat">
                  <a:solidFill>
                    <a:srgbClr val="385D8A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0419C325-D17C-4B75-936D-487521BBE6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36872" y="1931708"/>
                  <a:ext cx="78" cy="1916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2711587" y="1496383"/>
                <a:ext cx="447558" cy="646331"/>
                <a:chOff x="255006" y="775145"/>
                <a:chExt cx="447558" cy="646331"/>
              </a:xfrm>
            </p:grpSpPr>
            <p:sp>
              <p:nvSpPr>
                <p:cNvPr id="12" name="Oval 11"/>
                <p:cNvSpPr/>
                <p:nvPr/>
              </p:nvSpPr>
              <p:spPr>
                <a:xfrm>
                  <a:off x="322589" y="945051"/>
                  <a:ext cx="312392" cy="33250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TextBox 2"/>
                <p:cNvSpPr txBox="1">
                  <a:spLocks noChangeArrowheads="1"/>
                </p:cNvSpPr>
                <p:nvPr/>
              </p:nvSpPr>
              <p:spPr bwMode="auto">
                <a:xfrm>
                  <a:off x="255006" y="775145"/>
                  <a:ext cx="447558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3600" b="1" dirty="0"/>
                    <a:t>+</a:t>
                  </a:r>
                </a:p>
              </p:txBody>
            </p:sp>
          </p:grpSp>
        </p:grpSp>
        <p:sp>
          <p:nvSpPr>
            <p:cNvPr id="4" name="Freeform 136">
              <a:extLst>
                <a:ext uri="{FF2B5EF4-FFF2-40B4-BE49-F238E27FC236}">
                  <a16:creationId xmlns:a16="http://schemas.microsoft.com/office/drawing/2014/main" id="{19091789-D3AC-420F-8397-53F2E5F1A9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11355" y="3102947"/>
              <a:ext cx="696669" cy="45719"/>
            </a:xfrm>
            <a:custGeom>
              <a:avLst/>
              <a:gdLst>
                <a:gd name="T0" fmla="*/ 40 w 398"/>
                <a:gd name="T1" fmla="*/ 21 h 50"/>
                <a:gd name="T2" fmla="*/ 358 w 398"/>
                <a:gd name="T3" fmla="*/ 23 h 50"/>
                <a:gd name="T4" fmla="*/ 358 w 398"/>
                <a:gd name="T5" fmla="*/ 29 h 50"/>
                <a:gd name="T6" fmla="*/ 40 w 398"/>
                <a:gd name="T7" fmla="*/ 27 h 50"/>
                <a:gd name="T8" fmla="*/ 40 w 398"/>
                <a:gd name="T9" fmla="*/ 21 h 50"/>
                <a:gd name="T10" fmla="*/ 48 w 398"/>
                <a:gd name="T11" fmla="*/ 48 h 50"/>
                <a:gd name="T12" fmla="*/ 0 w 398"/>
                <a:gd name="T13" fmla="*/ 24 h 50"/>
                <a:gd name="T14" fmla="*/ 48 w 398"/>
                <a:gd name="T15" fmla="*/ 0 h 50"/>
                <a:gd name="T16" fmla="*/ 48 w 398"/>
                <a:gd name="T17" fmla="*/ 48 h 50"/>
                <a:gd name="T18" fmla="*/ 350 w 398"/>
                <a:gd name="T19" fmla="*/ 2 h 50"/>
                <a:gd name="T20" fmla="*/ 398 w 398"/>
                <a:gd name="T21" fmla="*/ 26 h 50"/>
                <a:gd name="T22" fmla="*/ 350 w 398"/>
                <a:gd name="T23" fmla="*/ 50 h 50"/>
                <a:gd name="T24" fmla="*/ 350 w 398"/>
                <a:gd name="T25" fmla="*/ 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8" h="50">
                  <a:moveTo>
                    <a:pt x="40" y="21"/>
                  </a:moveTo>
                  <a:lnTo>
                    <a:pt x="358" y="23"/>
                  </a:lnTo>
                  <a:lnTo>
                    <a:pt x="358" y="29"/>
                  </a:lnTo>
                  <a:lnTo>
                    <a:pt x="40" y="27"/>
                  </a:lnTo>
                  <a:lnTo>
                    <a:pt x="40" y="21"/>
                  </a:lnTo>
                  <a:close/>
                  <a:moveTo>
                    <a:pt x="48" y="48"/>
                  </a:moveTo>
                  <a:lnTo>
                    <a:pt x="0" y="24"/>
                  </a:lnTo>
                  <a:lnTo>
                    <a:pt x="48" y="0"/>
                  </a:lnTo>
                  <a:lnTo>
                    <a:pt x="48" y="48"/>
                  </a:lnTo>
                  <a:close/>
                  <a:moveTo>
                    <a:pt x="350" y="2"/>
                  </a:moveTo>
                  <a:lnTo>
                    <a:pt x="398" y="26"/>
                  </a:lnTo>
                  <a:lnTo>
                    <a:pt x="350" y="50"/>
                  </a:lnTo>
                  <a:lnTo>
                    <a:pt x="350" y="2"/>
                  </a:lnTo>
                  <a:close/>
                </a:path>
              </a:pathLst>
            </a:cu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869471" y="2422099"/>
              <a:ext cx="82907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sz="2400" b="1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anion</a:t>
              </a:r>
              <a:endParaRPr lang="en-US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1662944" y="2947934"/>
              <a:ext cx="312392" cy="332509"/>
              <a:chOff x="1089728" y="2966760"/>
              <a:chExt cx="312392" cy="332509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1089728" y="2966760"/>
                <a:ext cx="312392" cy="3325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/>
              <p:cNvCxnSpPr/>
              <p:nvPr/>
            </p:nvCxnSpPr>
            <p:spPr>
              <a:xfrm>
                <a:off x="1097884" y="3133014"/>
                <a:ext cx="28488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6" name="Group 75"/>
          <p:cNvGrpSpPr/>
          <p:nvPr/>
        </p:nvGrpSpPr>
        <p:grpSpPr>
          <a:xfrm>
            <a:off x="3017905" y="1776998"/>
            <a:ext cx="2138359" cy="2146528"/>
            <a:chOff x="1191937" y="2038964"/>
            <a:chExt cx="2138359" cy="2146528"/>
          </a:xfrm>
        </p:grpSpPr>
        <p:grpSp>
          <p:nvGrpSpPr>
            <p:cNvPr id="77" name="Group 76"/>
            <p:cNvGrpSpPr/>
            <p:nvPr/>
          </p:nvGrpSpPr>
          <p:grpSpPr>
            <a:xfrm>
              <a:off x="2689065" y="2038964"/>
              <a:ext cx="641231" cy="2146528"/>
              <a:chOff x="2517914" y="1496383"/>
              <a:chExt cx="641231" cy="2146528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2517914" y="1535209"/>
                <a:ext cx="181991" cy="2107702"/>
                <a:chOff x="2517914" y="1535209"/>
                <a:chExt cx="181991" cy="2107702"/>
              </a:xfrm>
            </p:grpSpPr>
            <p:sp>
              <p:nvSpPr>
                <p:cNvPr id="87" name="Line 7">
                  <a:extLst>
                    <a:ext uri="{FF2B5EF4-FFF2-40B4-BE49-F238E27FC236}">
                      <a16:creationId xmlns:a16="http://schemas.microsoft.com/office/drawing/2014/main" id="{FA2CAF0F-FF85-495F-8FDA-8B8513833A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608910" y="1607698"/>
                  <a:ext cx="0" cy="1998966"/>
                </a:xfrm>
                <a:prstGeom prst="line">
                  <a:avLst/>
                </a:prstGeom>
                <a:noFill/>
                <a:ln w="19050" cap="flat">
                  <a:solidFill>
                    <a:srgbClr val="4A7EBB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" name="Oval 8">
                  <a:extLst>
                    <a:ext uri="{FF2B5EF4-FFF2-40B4-BE49-F238E27FC236}">
                      <a16:creationId xmlns:a16="http://schemas.microsoft.com/office/drawing/2014/main" id="{65A64D62-283D-4A21-9AD5-815F30793B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1971248"/>
                  <a:ext cx="181991" cy="146079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" name="Oval 9">
                  <a:extLst>
                    <a:ext uri="{FF2B5EF4-FFF2-40B4-BE49-F238E27FC236}">
                      <a16:creationId xmlns:a16="http://schemas.microsoft.com/office/drawing/2014/main" id="{73717F57-DA71-4C2A-A5B5-6E0158FFA6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1971248"/>
                  <a:ext cx="181991" cy="146079"/>
                </a:xfrm>
                <a:prstGeom prst="ellipse">
                  <a:avLst/>
                </a:prstGeom>
                <a:noFill/>
                <a:ln w="25400" cap="flat">
                  <a:solidFill>
                    <a:srgbClr val="385D8A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" name="Oval 10">
                  <a:extLst>
                    <a:ext uri="{FF2B5EF4-FFF2-40B4-BE49-F238E27FC236}">
                      <a16:creationId xmlns:a16="http://schemas.microsoft.com/office/drawing/2014/main" id="{7CD4DB57-6EEF-47F0-A708-5F0E2B9087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2189816"/>
                  <a:ext cx="181991" cy="144980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Oval 11">
                  <a:extLst>
                    <a:ext uri="{FF2B5EF4-FFF2-40B4-BE49-F238E27FC236}">
                      <a16:creationId xmlns:a16="http://schemas.microsoft.com/office/drawing/2014/main" id="{396A5B0C-DBDD-4505-940B-E601FD41B2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2189816"/>
                  <a:ext cx="181991" cy="144980"/>
                </a:xfrm>
                <a:prstGeom prst="ellipse">
                  <a:avLst/>
                </a:prstGeom>
                <a:noFill/>
                <a:ln w="25400" cap="flat">
                  <a:solidFill>
                    <a:srgbClr val="385D8A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Oval 12">
                  <a:extLst>
                    <a:ext uri="{FF2B5EF4-FFF2-40B4-BE49-F238E27FC236}">
                      <a16:creationId xmlns:a16="http://schemas.microsoft.com/office/drawing/2014/main" id="{6D0A515F-C9F6-4BF4-9269-F8D3FA7704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2407285"/>
                  <a:ext cx="181991" cy="146079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" name="Oval 13">
                  <a:extLst>
                    <a:ext uri="{FF2B5EF4-FFF2-40B4-BE49-F238E27FC236}">
                      <a16:creationId xmlns:a16="http://schemas.microsoft.com/office/drawing/2014/main" id="{2724D800-CD71-4016-B754-BFF02E0D2A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2407285"/>
                  <a:ext cx="181991" cy="146079"/>
                </a:xfrm>
                <a:prstGeom prst="ellipse">
                  <a:avLst/>
                </a:prstGeom>
                <a:noFill/>
                <a:ln w="25400" cap="flat">
                  <a:solidFill>
                    <a:srgbClr val="385D8A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" name="Oval 14">
                  <a:extLst>
                    <a:ext uri="{FF2B5EF4-FFF2-40B4-BE49-F238E27FC236}">
                      <a16:creationId xmlns:a16="http://schemas.microsoft.com/office/drawing/2014/main" id="{41499D5D-634A-4568-B5BD-7DC448CC10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2624756"/>
                  <a:ext cx="181991" cy="146079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" name="Oval 15">
                  <a:extLst>
                    <a:ext uri="{FF2B5EF4-FFF2-40B4-BE49-F238E27FC236}">
                      <a16:creationId xmlns:a16="http://schemas.microsoft.com/office/drawing/2014/main" id="{A565D7A0-B408-4958-ADB4-1B44D05926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2624756"/>
                  <a:ext cx="181991" cy="146079"/>
                </a:xfrm>
                <a:prstGeom prst="ellipse">
                  <a:avLst/>
                </a:prstGeom>
                <a:noFill/>
                <a:ln w="25400" cap="flat">
                  <a:solidFill>
                    <a:srgbClr val="385D8A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Oval 16">
                  <a:extLst>
                    <a:ext uri="{FF2B5EF4-FFF2-40B4-BE49-F238E27FC236}">
                      <a16:creationId xmlns:a16="http://schemas.microsoft.com/office/drawing/2014/main" id="{5E6512D6-ECDE-4DD4-8D3B-CDF121FBBB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2843324"/>
                  <a:ext cx="181991" cy="144980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Oval 17">
                  <a:extLst>
                    <a:ext uri="{FF2B5EF4-FFF2-40B4-BE49-F238E27FC236}">
                      <a16:creationId xmlns:a16="http://schemas.microsoft.com/office/drawing/2014/main" id="{3CA720A0-A49D-4112-A0E5-4D70DC0B29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2843324"/>
                  <a:ext cx="181991" cy="144980"/>
                </a:xfrm>
                <a:prstGeom prst="ellipse">
                  <a:avLst/>
                </a:prstGeom>
                <a:noFill/>
                <a:ln w="25400" cap="flat">
                  <a:solidFill>
                    <a:srgbClr val="385D8A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" name="Oval 18">
                  <a:extLst>
                    <a:ext uri="{FF2B5EF4-FFF2-40B4-BE49-F238E27FC236}">
                      <a16:creationId xmlns:a16="http://schemas.microsoft.com/office/drawing/2014/main" id="{0A79772B-14F7-4455-AA4F-527D365CDA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3061892"/>
                  <a:ext cx="181991" cy="144980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" name="Oval 19">
                  <a:extLst>
                    <a:ext uri="{FF2B5EF4-FFF2-40B4-BE49-F238E27FC236}">
                      <a16:creationId xmlns:a16="http://schemas.microsoft.com/office/drawing/2014/main" id="{C72BC473-4AC7-48C5-B98A-6F10DB85E1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3061892"/>
                  <a:ext cx="181991" cy="144980"/>
                </a:xfrm>
                <a:prstGeom prst="ellipse">
                  <a:avLst/>
                </a:prstGeom>
                <a:noFill/>
                <a:ln w="25400" cap="flat">
                  <a:solidFill>
                    <a:srgbClr val="385D8A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" name="Oval 20">
                  <a:extLst>
                    <a:ext uri="{FF2B5EF4-FFF2-40B4-BE49-F238E27FC236}">
                      <a16:creationId xmlns:a16="http://schemas.microsoft.com/office/drawing/2014/main" id="{A23003EC-30F5-4350-A88E-2ECD5C22B7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3279362"/>
                  <a:ext cx="181991" cy="146079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" name="Oval 21">
                  <a:extLst>
                    <a:ext uri="{FF2B5EF4-FFF2-40B4-BE49-F238E27FC236}">
                      <a16:creationId xmlns:a16="http://schemas.microsoft.com/office/drawing/2014/main" id="{5687B3AC-B4F9-4C3A-8E7F-AE59E727F8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3279362"/>
                  <a:ext cx="181991" cy="146079"/>
                </a:xfrm>
                <a:prstGeom prst="ellipse">
                  <a:avLst/>
                </a:prstGeom>
                <a:noFill/>
                <a:ln w="25400" cap="flat">
                  <a:solidFill>
                    <a:srgbClr val="385D8A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Oval 22">
                  <a:extLst>
                    <a:ext uri="{FF2B5EF4-FFF2-40B4-BE49-F238E27FC236}">
                      <a16:creationId xmlns:a16="http://schemas.microsoft.com/office/drawing/2014/main" id="{23D25FF8-65C5-47F2-8432-A00D987702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1752678"/>
                  <a:ext cx="181991" cy="146079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Oval 23">
                  <a:extLst>
                    <a:ext uri="{FF2B5EF4-FFF2-40B4-BE49-F238E27FC236}">
                      <a16:creationId xmlns:a16="http://schemas.microsoft.com/office/drawing/2014/main" id="{AE112C60-5E8F-410A-AA13-D684FE924C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1752678"/>
                  <a:ext cx="181991" cy="146079"/>
                </a:xfrm>
                <a:prstGeom prst="ellipse">
                  <a:avLst/>
                </a:prstGeom>
                <a:noFill/>
                <a:ln w="25400" cap="flat">
                  <a:solidFill>
                    <a:srgbClr val="385D8A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" name="Oval 24">
                  <a:extLst>
                    <a:ext uri="{FF2B5EF4-FFF2-40B4-BE49-F238E27FC236}">
                      <a16:creationId xmlns:a16="http://schemas.microsoft.com/office/drawing/2014/main" id="{DF9F6FB9-3C8F-4F89-BBDF-FC76BB4AEF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1535209"/>
                  <a:ext cx="181991" cy="144980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Oval 25">
                  <a:extLst>
                    <a:ext uri="{FF2B5EF4-FFF2-40B4-BE49-F238E27FC236}">
                      <a16:creationId xmlns:a16="http://schemas.microsoft.com/office/drawing/2014/main" id="{3250F3D1-7B5E-4C41-B482-CF0059FBA7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1535209"/>
                  <a:ext cx="181991" cy="144980"/>
                </a:xfrm>
                <a:prstGeom prst="ellipse">
                  <a:avLst/>
                </a:prstGeom>
                <a:noFill/>
                <a:ln w="25400" cap="flat">
                  <a:solidFill>
                    <a:srgbClr val="385D8A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" name="Oval 26">
                  <a:extLst>
                    <a:ext uri="{FF2B5EF4-FFF2-40B4-BE49-F238E27FC236}">
                      <a16:creationId xmlns:a16="http://schemas.microsoft.com/office/drawing/2014/main" id="{6B1B7DE5-2A36-417D-9296-AE2C02D063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3497931"/>
                  <a:ext cx="181991" cy="144980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" name="Oval 27">
                  <a:extLst>
                    <a:ext uri="{FF2B5EF4-FFF2-40B4-BE49-F238E27FC236}">
                      <a16:creationId xmlns:a16="http://schemas.microsoft.com/office/drawing/2014/main" id="{DDD099DA-B210-4308-B5B2-5958BE28B2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3497931"/>
                  <a:ext cx="181991" cy="144980"/>
                </a:xfrm>
                <a:prstGeom prst="ellipse">
                  <a:avLst/>
                </a:prstGeom>
                <a:noFill/>
                <a:ln w="25400" cap="flat">
                  <a:solidFill>
                    <a:srgbClr val="385D8A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0419C325-D17C-4B75-936D-487521BBE6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36872" y="1931708"/>
                  <a:ext cx="78" cy="1916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84" name="Group 83"/>
              <p:cNvGrpSpPr/>
              <p:nvPr/>
            </p:nvGrpSpPr>
            <p:grpSpPr>
              <a:xfrm>
                <a:off x="2711587" y="1496383"/>
                <a:ext cx="447558" cy="646331"/>
                <a:chOff x="255006" y="775145"/>
                <a:chExt cx="447558" cy="646331"/>
              </a:xfrm>
            </p:grpSpPr>
            <p:sp>
              <p:nvSpPr>
                <p:cNvPr id="85" name="Oval 84"/>
                <p:cNvSpPr/>
                <p:nvPr/>
              </p:nvSpPr>
              <p:spPr>
                <a:xfrm>
                  <a:off x="322589" y="945051"/>
                  <a:ext cx="312392" cy="33250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TextBox 2"/>
                <p:cNvSpPr txBox="1">
                  <a:spLocks noChangeArrowheads="1"/>
                </p:cNvSpPr>
                <p:nvPr/>
              </p:nvSpPr>
              <p:spPr bwMode="auto">
                <a:xfrm>
                  <a:off x="255006" y="775145"/>
                  <a:ext cx="447558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3600" b="1" dirty="0"/>
                    <a:t>+</a:t>
                  </a:r>
                </a:p>
              </p:txBody>
            </p:sp>
          </p:grpSp>
        </p:grpSp>
        <p:sp>
          <p:nvSpPr>
            <p:cNvPr id="78" name="Freeform 136">
              <a:extLst>
                <a:ext uri="{FF2B5EF4-FFF2-40B4-BE49-F238E27FC236}">
                  <a16:creationId xmlns:a16="http://schemas.microsoft.com/office/drawing/2014/main" id="{19091789-D3AC-420F-8397-53F2E5F1A9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3137" y="3093749"/>
              <a:ext cx="1214888" cy="54918"/>
            </a:xfrm>
            <a:custGeom>
              <a:avLst/>
              <a:gdLst>
                <a:gd name="T0" fmla="*/ 40 w 398"/>
                <a:gd name="T1" fmla="*/ 21 h 50"/>
                <a:gd name="T2" fmla="*/ 358 w 398"/>
                <a:gd name="T3" fmla="*/ 23 h 50"/>
                <a:gd name="T4" fmla="*/ 358 w 398"/>
                <a:gd name="T5" fmla="*/ 29 h 50"/>
                <a:gd name="T6" fmla="*/ 40 w 398"/>
                <a:gd name="T7" fmla="*/ 27 h 50"/>
                <a:gd name="T8" fmla="*/ 40 w 398"/>
                <a:gd name="T9" fmla="*/ 21 h 50"/>
                <a:gd name="T10" fmla="*/ 48 w 398"/>
                <a:gd name="T11" fmla="*/ 48 h 50"/>
                <a:gd name="T12" fmla="*/ 0 w 398"/>
                <a:gd name="T13" fmla="*/ 24 h 50"/>
                <a:gd name="T14" fmla="*/ 48 w 398"/>
                <a:gd name="T15" fmla="*/ 0 h 50"/>
                <a:gd name="T16" fmla="*/ 48 w 398"/>
                <a:gd name="T17" fmla="*/ 48 h 50"/>
                <a:gd name="T18" fmla="*/ 350 w 398"/>
                <a:gd name="T19" fmla="*/ 2 h 50"/>
                <a:gd name="T20" fmla="*/ 398 w 398"/>
                <a:gd name="T21" fmla="*/ 26 h 50"/>
                <a:gd name="T22" fmla="*/ 350 w 398"/>
                <a:gd name="T23" fmla="*/ 50 h 50"/>
                <a:gd name="T24" fmla="*/ 350 w 398"/>
                <a:gd name="T25" fmla="*/ 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8" h="50">
                  <a:moveTo>
                    <a:pt x="40" y="21"/>
                  </a:moveTo>
                  <a:lnTo>
                    <a:pt x="358" y="23"/>
                  </a:lnTo>
                  <a:lnTo>
                    <a:pt x="358" y="29"/>
                  </a:lnTo>
                  <a:lnTo>
                    <a:pt x="40" y="27"/>
                  </a:lnTo>
                  <a:lnTo>
                    <a:pt x="40" y="21"/>
                  </a:lnTo>
                  <a:close/>
                  <a:moveTo>
                    <a:pt x="48" y="48"/>
                  </a:moveTo>
                  <a:lnTo>
                    <a:pt x="0" y="24"/>
                  </a:lnTo>
                  <a:lnTo>
                    <a:pt x="48" y="0"/>
                  </a:lnTo>
                  <a:lnTo>
                    <a:pt x="48" y="48"/>
                  </a:lnTo>
                  <a:close/>
                  <a:moveTo>
                    <a:pt x="350" y="2"/>
                  </a:moveTo>
                  <a:lnTo>
                    <a:pt x="398" y="26"/>
                  </a:lnTo>
                  <a:lnTo>
                    <a:pt x="350" y="50"/>
                  </a:lnTo>
                  <a:lnTo>
                    <a:pt x="350" y="2"/>
                  </a:lnTo>
                  <a:close/>
                </a:path>
              </a:pathLst>
            </a:custGeom>
            <a:solidFill>
              <a:srgbClr val="008000"/>
            </a:solidFill>
            <a:ln w="0" cap="flat">
              <a:solidFill>
                <a:srgbClr val="008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663427" y="2420473"/>
              <a:ext cx="82907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sz="2400" b="1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anion</a:t>
              </a:r>
              <a:endParaRPr lang="en-US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1191937" y="2927494"/>
              <a:ext cx="312392" cy="332509"/>
              <a:chOff x="618721" y="2946320"/>
              <a:chExt cx="312392" cy="332509"/>
            </a:xfrm>
          </p:grpSpPr>
          <p:sp>
            <p:nvSpPr>
              <p:cNvPr id="81" name="Oval 80"/>
              <p:cNvSpPr/>
              <p:nvPr/>
            </p:nvSpPr>
            <p:spPr>
              <a:xfrm>
                <a:off x="618721" y="2946320"/>
                <a:ext cx="312392" cy="3325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" name="Straight Connector 81"/>
              <p:cNvCxnSpPr/>
              <p:nvPr/>
            </p:nvCxnSpPr>
            <p:spPr>
              <a:xfrm>
                <a:off x="626877" y="3112574"/>
                <a:ext cx="28488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1" name="Group 110"/>
          <p:cNvGrpSpPr/>
          <p:nvPr/>
        </p:nvGrpSpPr>
        <p:grpSpPr>
          <a:xfrm>
            <a:off x="2573803" y="1766719"/>
            <a:ext cx="2633172" cy="2146528"/>
            <a:chOff x="697124" y="2038964"/>
            <a:chExt cx="2633172" cy="2146528"/>
          </a:xfrm>
        </p:grpSpPr>
        <p:grpSp>
          <p:nvGrpSpPr>
            <p:cNvPr id="112" name="Group 111"/>
            <p:cNvGrpSpPr/>
            <p:nvPr/>
          </p:nvGrpSpPr>
          <p:grpSpPr>
            <a:xfrm>
              <a:off x="2689065" y="2038964"/>
              <a:ext cx="641231" cy="2146528"/>
              <a:chOff x="2517914" y="1496383"/>
              <a:chExt cx="641231" cy="2146528"/>
            </a:xfrm>
          </p:grpSpPr>
          <p:grpSp>
            <p:nvGrpSpPr>
              <p:cNvPr id="118" name="Group 117"/>
              <p:cNvGrpSpPr/>
              <p:nvPr/>
            </p:nvGrpSpPr>
            <p:grpSpPr>
              <a:xfrm>
                <a:off x="2517914" y="1535209"/>
                <a:ext cx="181991" cy="2107702"/>
                <a:chOff x="2517914" y="1535209"/>
                <a:chExt cx="181991" cy="2107702"/>
              </a:xfrm>
            </p:grpSpPr>
            <p:sp>
              <p:nvSpPr>
                <p:cNvPr id="122" name="Line 7">
                  <a:extLst>
                    <a:ext uri="{FF2B5EF4-FFF2-40B4-BE49-F238E27FC236}">
                      <a16:creationId xmlns:a16="http://schemas.microsoft.com/office/drawing/2014/main" id="{FA2CAF0F-FF85-495F-8FDA-8B8513833A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608910" y="1607698"/>
                  <a:ext cx="0" cy="1998966"/>
                </a:xfrm>
                <a:prstGeom prst="line">
                  <a:avLst/>
                </a:prstGeom>
                <a:noFill/>
                <a:ln w="19050" cap="flat">
                  <a:solidFill>
                    <a:srgbClr val="4A7EBB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" name="Oval 8">
                  <a:extLst>
                    <a:ext uri="{FF2B5EF4-FFF2-40B4-BE49-F238E27FC236}">
                      <a16:creationId xmlns:a16="http://schemas.microsoft.com/office/drawing/2014/main" id="{65A64D62-283D-4A21-9AD5-815F30793B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1971248"/>
                  <a:ext cx="181991" cy="146079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" name="Oval 9">
                  <a:extLst>
                    <a:ext uri="{FF2B5EF4-FFF2-40B4-BE49-F238E27FC236}">
                      <a16:creationId xmlns:a16="http://schemas.microsoft.com/office/drawing/2014/main" id="{73717F57-DA71-4C2A-A5B5-6E0158FFA6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1971248"/>
                  <a:ext cx="181991" cy="146079"/>
                </a:xfrm>
                <a:prstGeom prst="ellipse">
                  <a:avLst/>
                </a:prstGeom>
                <a:noFill/>
                <a:ln w="25400" cap="flat">
                  <a:solidFill>
                    <a:srgbClr val="385D8A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" name="Oval 10">
                  <a:extLst>
                    <a:ext uri="{FF2B5EF4-FFF2-40B4-BE49-F238E27FC236}">
                      <a16:creationId xmlns:a16="http://schemas.microsoft.com/office/drawing/2014/main" id="{7CD4DB57-6EEF-47F0-A708-5F0E2B9087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2189816"/>
                  <a:ext cx="181991" cy="144980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" name="Oval 11">
                  <a:extLst>
                    <a:ext uri="{FF2B5EF4-FFF2-40B4-BE49-F238E27FC236}">
                      <a16:creationId xmlns:a16="http://schemas.microsoft.com/office/drawing/2014/main" id="{396A5B0C-DBDD-4505-940B-E601FD41B2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2189816"/>
                  <a:ext cx="181991" cy="144980"/>
                </a:xfrm>
                <a:prstGeom prst="ellipse">
                  <a:avLst/>
                </a:prstGeom>
                <a:noFill/>
                <a:ln w="25400" cap="flat">
                  <a:solidFill>
                    <a:srgbClr val="385D8A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" name="Oval 12">
                  <a:extLst>
                    <a:ext uri="{FF2B5EF4-FFF2-40B4-BE49-F238E27FC236}">
                      <a16:creationId xmlns:a16="http://schemas.microsoft.com/office/drawing/2014/main" id="{6D0A515F-C9F6-4BF4-9269-F8D3FA7704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2407285"/>
                  <a:ext cx="181991" cy="146079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" name="Oval 13">
                  <a:extLst>
                    <a:ext uri="{FF2B5EF4-FFF2-40B4-BE49-F238E27FC236}">
                      <a16:creationId xmlns:a16="http://schemas.microsoft.com/office/drawing/2014/main" id="{2724D800-CD71-4016-B754-BFF02E0D2A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2407285"/>
                  <a:ext cx="181991" cy="146079"/>
                </a:xfrm>
                <a:prstGeom prst="ellipse">
                  <a:avLst/>
                </a:prstGeom>
                <a:noFill/>
                <a:ln w="25400" cap="flat">
                  <a:solidFill>
                    <a:srgbClr val="385D8A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" name="Oval 14">
                  <a:extLst>
                    <a:ext uri="{FF2B5EF4-FFF2-40B4-BE49-F238E27FC236}">
                      <a16:creationId xmlns:a16="http://schemas.microsoft.com/office/drawing/2014/main" id="{41499D5D-634A-4568-B5BD-7DC448CC10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2624756"/>
                  <a:ext cx="181991" cy="146079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" name="Oval 15">
                  <a:extLst>
                    <a:ext uri="{FF2B5EF4-FFF2-40B4-BE49-F238E27FC236}">
                      <a16:creationId xmlns:a16="http://schemas.microsoft.com/office/drawing/2014/main" id="{A565D7A0-B408-4958-ADB4-1B44D05926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2624756"/>
                  <a:ext cx="181991" cy="146079"/>
                </a:xfrm>
                <a:prstGeom prst="ellipse">
                  <a:avLst/>
                </a:prstGeom>
                <a:noFill/>
                <a:ln w="25400" cap="flat">
                  <a:solidFill>
                    <a:srgbClr val="385D8A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" name="Oval 16">
                  <a:extLst>
                    <a:ext uri="{FF2B5EF4-FFF2-40B4-BE49-F238E27FC236}">
                      <a16:creationId xmlns:a16="http://schemas.microsoft.com/office/drawing/2014/main" id="{5E6512D6-ECDE-4DD4-8D3B-CDF121FBBB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2843324"/>
                  <a:ext cx="181991" cy="144980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" name="Oval 17">
                  <a:extLst>
                    <a:ext uri="{FF2B5EF4-FFF2-40B4-BE49-F238E27FC236}">
                      <a16:creationId xmlns:a16="http://schemas.microsoft.com/office/drawing/2014/main" id="{3CA720A0-A49D-4112-A0E5-4D70DC0B29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2843324"/>
                  <a:ext cx="181991" cy="144980"/>
                </a:xfrm>
                <a:prstGeom prst="ellipse">
                  <a:avLst/>
                </a:prstGeom>
                <a:noFill/>
                <a:ln w="25400" cap="flat">
                  <a:solidFill>
                    <a:srgbClr val="385D8A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" name="Oval 18">
                  <a:extLst>
                    <a:ext uri="{FF2B5EF4-FFF2-40B4-BE49-F238E27FC236}">
                      <a16:creationId xmlns:a16="http://schemas.microsoft.com/office/drawing/2014/main" id="{0A79772B-14F7-4455-AA4F-527D365CDA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3061892"/>
                  <a:ext cx="181991" cy="144980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" name="Oval 19">
                  <a:extLst>
                    <a:ext uri="{FF2B5EF4-FFF2-40B4-BE49-F238E27FC236}">
                      <a16:creationId xmlns:a16="http://schemas.microsoft.com/office/drawing/2014/main" id="{C72BC473-4AC7-48C5-B98A-6F10DB85E1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3061892"/>
                  <a:ext cx="181991" cy="144980"/>
                </a:xfrm>
                <a:prstGeom prst="ellipse">
                  <a:avLst/>
                </a:prstGeom>
                <a:noFill/>
                <a:ln w="25400" cap="flat">
                  <a:solidFill>
                    <a:srgbClr val="385D8A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5" name="Oval 20">
                  <a:extLst>
                    <a:ext uri="{FF2B5EF4-FFF2-40B4-BE49-F238E27FC236}">
                      <a16:creationId xmlns:a16="http://schemas.microsoft.com/office/drawing/2014/main" id="{A23003EC-30F5-4350-A88E-2ECD5C22B7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3279362"/>
                  <a:ext cx="181991" cy="146079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" name="Oval 21">
                  <a:extLst>
                    <a:ext uri="{FF2B5EF4-FFF2-40B4-BE49-F238E27FC236}">
                      <a16:creationId xmlns:a16="http://schemas.microsoft.com/office/drawing/2014/main" id="{5687B3AC-B4F9-4C3A-8E7F-AE59E727F8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3279362"/>
                  <a:ext cx="181991" cy="146079"/>
                </a:xfrm>
                <a:prstGeom prst="ellipse">
                  <a:avLst/>
                </a:prstGeom>
                <a:noFill/>
                <a:ln w="25400" cap="flat">
                  <a:solidFill>
                    <a:srgbClr val="385D8A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" name="Oval 22">
                  <a:extLst>
                    <a:ext uri="{FF2B5EF4-FFF2-40B4-BE49-F238E27FC236}">
                      <a16:creationId xmlns:a16="http://schemas.microsoft.com/office/drawing/2014/main" id="{23D25FF8-65C5-47F2-8432-A00D987702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1752678"/>
                  <a:ext cx="181991" cy="146079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" name="Oval 23">
                  <a:extLst>
                    <a:ext uri="{FF2B5EF4-FFF2-40B4-BE49-F238E27FC236}">
                      <a16:creationId xmlns:a16="http://schemas.microsoft.com/office/drawing/2014/main" id="{AE112C60-5E8F-410A-AA13-D684FE924C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1752678"/>
                  <a:ext cx="181991" cy="146079"/>
                </a:xfrm>
                <a:prstGeom prst="ellipse">
                  <a:avLst/>
                </a:prstGeom>
                <a:noFill/>
                <a:ln w="25400" cap="flat">
                  <a:solidFill>
                    <a:srgbClr val="385D8A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" name="Oval 24">
                  <a:extLst>
                    <a:ext uri="{FF2B5EF4-FFF2-40B4-BE49-F238E27FC236}">
                      <a16:creationId xmlns:a16="http://schemas.microsoft.com/office/drawing/2014/main" id="{DF9F6FB9-3C8F-4F89-BBDF-FC76BB4AEF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1535209"/>
                  <a:ext cx="181991" cy="144980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" name="Oval 25">
                  <a:extLst>
                    <a:ext uri="{FF2B5EF4-FFF2-40B4-BE49-F238E27FC236}">
                      <a16:creationId xmlns:a16="http://schemas.microsoft.com/office/drawing/2014/main" id="{3250F3D1-7B5E-4C41-B482-CF0059FBA7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1535209"/>
                  <a:ext cx="181991" cy="144980"/>
                </a:xfrm>
                <a:prstGeom prst="ellipse">
                  <a:avLst/>
                </a:prstGeom>
                <a:noFill/>
                <a:ln w="25400" cap="flat">
                  <a:solidFill>
                    <a:srgbClr val="385D8A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" name="Oval 26">
                  <a:extLst>
                    <a:ext uri="{FF2B5EF4-FFF2-40B4-BE49-F238E27FC236}">
                      <a16:creationId xmlns:a16="http://schemas.microsoft.com/office/drawing/2014/main" id="{6B1B7DE5-2A36-417D-9296-AE2C02D063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3497931"/>
                  <a:ext cx="181991" cy="144980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" name="Oval 27">
                  <a:extLst>
                    <a:ext uri="{FF2B5EF4-FFF2-40B4-BE49-F238E27FC236}">
                      <a16:creationId xmlns:a16="http://schemas.microsoft.com/office/drawing/2014/main" id="{DDD099DA-B210-4308-B5B2-5958BE28B2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914" y="3497931"/>
                  <a:ext cx="181991" cy="144980"/>
                </a:xfrm>
                <a:prstGeom prst="ellipse">
                  <a:avLst/>
                </a:prstGeom>
                <a:noFill/>
                <a:ln w="25400" cap="flat">
                  <a:solidFill>
                    <a:srgbClr val="385D8A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0419C325-D17C-4B75-936D-487521BBE6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36872" y="1931708"/>
                  <a:ext cx="78" cy="1916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19" name="Group 118"/>
              <p:cNvGrpSpPr/>
              <p:nvPr/>
            </p:nvGrpSpPr>
            <p:grpSpPr>
              <a:xfrm>
                <a:off x="2711587" y="1496383"/>
                <a:ext cx="447558" cy="646331"/>
                <a:chOff x="255006" y="775145"/>
                <a:chExt cx="447558" cy="646331"/>
              </a:xfrm>
            </p:grpSpPr>
            <p:sp>
              <p:nvSpPr>
                <p:cNvPr id="120" name="Oval 119"/>
                <p:cNvSpPr/>
                <p:nvPr/>
              </p:nvSpPr>
              <p:spPr>
                <a:xfrm>
                  <a:off x="322589" y="945051"/>
                  <a:ext cx="312392" cy="33250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TextBox 2"/>
                <p:cNvSpPr txBox="1">
                  <a:spLocks noChangeArrowheads="1"/>
                </p:cNvSpPr>
                <p:nvPr/>
              </p:nvSpPr>
              <p:spPr bwMode="auto">
                <a:xfrm>
                  <a:off x="255006" y="775145"/>
                  <a:ext cx="447558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3600" b="1" dirty="0"/>
                    <a:t>+</a:t>
                  </a:r>
                </a:p>
              </p:txBody>
            </p:sp>
          </p:grpSp>
        </p:grpSp>
        <p:sp>
          <p:nvSpPr>
            <p:cNvPr id="113" name="Freeform 136">
              <a:extLst>
                <a:ext uri="{FF2B5EF4-FFF2-40B4-BE49-F238E27FC236}">
                  <a16:creationId xmlns:a16="http://schemas.microsoft.com/office/drawing/2014/main" id="{19091789-D3AC-420F-8397-53F2E5F1A9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1554" y="3093749"/>
              <a:ext cx="1626469" cy="54917"/>
            </a:xfrm>
            <a:custGeom>
              <a:avLst/>
              <a:gdLst>
                <a:gd name="T0" fmla="*/ 40 w 398"/>
                <a:gd name="T1" fmla="*/ 21 h 50"/>
                <a:gd name="T2" fmla="*/ 358 w 398"/>
                <a:gd name="T3" fmla="*/ 23 h 50"/>
                <a:gd name="T4" fmla="*/ 358 w 398"/>
                <a:gd name="T5" fmla="*/ 29 h 50"/>
                <a:gd name="T6" fmla="*/ 40 w 398"/>
                <a:gd name="T7" fmla="*/ 27 h 50"/>
                <a:gd name="T8" fmla="*/ 40 w 398"/>
                <a:gd name="T9" fmla="*/ 21 h 50"/>
                <a:gd name="T10" fmla="*/ 48 w 398"/>
                <a:gd name="T11" fmla="*/ 48 h 50"/>
                <a:gd name="T12" fmla="*/ 0 w 398"/>
                <a:gd name="T13" fmla="*/ 24 h 50"/>
                <a:gd name="T14" fmla="*/ 48 w 398"/>
                <a:gd name="T15" fmla="*/ 0 h 50"/>
                <a:gd name="T16" fmla="*/ 48 w 398"/>
                <a:gd name="T17" fmla="*/ 48 h 50"/>
                <a:gd name="T18" fmla="*/ 350 w 398"/>
                <a:gd name="T19" fmla="*/ 2 h 50"/>
                <a:gd name="T20" fmla="*/ 398 w 398"/>
                <a:gd name="T21" fmla="*/ 26 h 50"/>
                <a:gd name="T22" fmla="*/ 350 w 398"/>
                <a:gd name="T23" fmla="*/ 50 h 50"/>
                <a:gd name="T24" fmla="*/ 350 w 398"/>
                <a:gd name="T25" fmla="*/ 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8" h="50">
                  <a:moveTo>
                    <a:pt x="40" y="21"/>
                  </a:moveTo>
                  <a:lnTo>
                    <a:pt x="358" y="23"/>
                  </a:lnTo>
                  <a:lnTo>
                    <a:pt x="358" y="29"/>
                  </a:lnTo>
                  <a:lnTo>
                    <a:pt x="40" y="27"/>
                  </a:lnTo>
                  <a:lnTo>
                    <a:pt x="40" y="21"/>
                  </a:lnTo>
                  <a:close/>
                  <a:moveTo>
                    <a:pt x="48" y="48"/>
                  </a:moveTo>
                  <a:lnTo>
                    <a:pt x="0" y="24"/>
                  </a:lnTo>
                  <a:lnTo>
                    <a:pt x="48" y="0"/>
                  </a:lnTo>
                  <a:lnTo>
                    <a:pt x="48" y="48"/>
                  </a:lnTo>
                  <a:close/>
                  <a:moveTo>
                    <a:pt x="350" y="2"/>
                  </a:moveTo>
                  <a:lnTo>
                    <a:pt x="398" y="26"/>
                  </a:lnTo>
                  <a:lnTo>
                    <a:pt x="350" y="50"/>
                  </a:lnTo>
                  <a:lnTo>
                    <a:pt x="350" y="2"/>
                  </a:lnTo>
                  <a:close/>
                </a:path>
              </a:pathLst>
            </a:custGeom>
            <a:solidFill>
              <a:srgbClr val="000000"/>
            </a:solidFill>
            <a:ln w="0" cap="flat">
              <a:solidFill>
                <a:srgbClr val="FF8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1466954" y="2411554"/>
              <a:ext cx="82907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sz="2400" b="1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anion</a:t>
              </a:r>
              <a:endParaRPr lang="en-US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5" name="Group 114"/>
            <p:cNvGrpSpPr/>
            <p:nvPr/>
          </p:nvGrpSpPr>
          <p:grpSpPr>
            <a:xfrm>
              <a:off x="697124" y="2920190"/>
              <a:ext cx="312392" cy="332509"/>
              <a:chOff x="123908" y="2939016"/>
              <a:chExt cx="312392" cy="332509"/>
            </a:xfrm>
          </p:grpSpPr>
          <p:sp>
            <p:nvSpPr>
              <p:cNvPr id="116" name="Oval 115"/>
              <p:cNvSpPr/>
              <p:nvPr/>
            </p:nvSpPr>
            <p:spPr>
              <a:xfrm>
                <a:off x="123908" y="2939016"/>
                <a:ext cx="312392" cy="3325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7" name="Straight Connector 116"/>
              <p:cNvCxnSpPr/>
              <p:nvPr/>
            </p:nvCxnSpPr>
            <p:spPr>
              <a:xfrm>
                <a:off x="132064" y="3105270"/>
                <a:ext cx="28488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039087" y="359828"/>
            <a:ext cx="54975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/>
              <a:t>IR Spectrum vs. Anion – Chain Distance</a:t>
            </a: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3744123" y="-53288"/>
            <a:ext cx="35723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/>
              <a:t>Single P3HT Chain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507876" y="930587"/>
            <a:ext cx="4105573" cy="1003532"/>
            <a:chOff x="9449580" y="1333317"/>
            <a:chExt cx="2031459" cy="706329"/>
          </a:xfrm>
        </p:grpSpPr>
        <p:sp>
          <p:nvSpPr>
            <p:cNvPr id="6" name="Rounded Rectangle 5"/>
            <p:cNvSpPr/>
            <p:nvPr/>
          </p:nvSpPr>
          <p:spPr>
            <a:xfrm>
              <a:off x="9449580" y="1333317"/>
              <a:ext cx="2031459" cy="516415"/>
            </a:xfrm>
            <a:prstGeom prst="roundRect">
              <a:avLst>
                <a:gd name="adj" fmla="val 50000"/>
              </a:avLst>
            </a:prstGeom>
            <a:solidFill>
              <a:srgbClr val="FF596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41396" y="1393315"/>
              <a:ext cx="19023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DisorderedP3HT Chain having 10 thiophene units</a:t>
              </a:r>
            </a:p>
          </p:txBody>
        </p:sp>
      </p:grpSp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341119"/>
              </p:ext>
            </p:extLst>
          </p:nvPr>
        </p:nvGraphicFramePr>
        <p:xfrm>
          <a:off x="6582425" y="1256522"/>
          <a:ext cx="3840163" cy="292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6" name="Graph" r:id="rId3" imgW="3840480" imgH="2926080" progId="Origin50.Graph">
                  <p:embed/>
                </p:oleObj>
              </mc:Choice>
              <mc:Fallback>
                <p:oleObj name="Graph" r:id="rId3" imgW="3840480" imgH="2926080" progId="Origin50.Graph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82425" y="1256522"/>
                        <a:ext cx="3840163" cy="2925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7" name="Object 1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8745587"/>
              </p:ext>
            </p:extLst>
          </p:nvPr>
        </p:nvGraphicFramePr>
        <p:xfrm>
          <a:off x="6561321" y="1246005"/>
          <a:ext cx="3840163" cy="292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7" name="Graph" r:id="rId5" imgW="3840480" imgH="2926080" progId="Origin50.Graph">
                  <p:embed/>
                </p:oleObj>
              </mc:Choice>
              <mc:Fallback>
                <p:oleObj name="Graph" r:id="rId5" imgW="3840480" imgH="2926080" progId="Origin50.Graph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61321" y="1246005"/>
                        <a:ext cx="3840163" cy="2925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" name="Object 1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0921014"/>
              </p:ext>
            </p:extLst>
          </p:nvPr>
        </p:nvGraphicFramePr>
        <p:xfrm>
          <a:off x="6576153" y="1255326"/>
          <a:ext cx="3840163" cy="292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8" name="Graph" r:id="rId7" imgW="3840480" imgH="2926080" progId="Origin50.Graph">
                  <p:embed/>
                </p:oleObj>
              </mc:Choice>
              <mc:Fallback>
                <p:oleObj name="Graph" r:id="rId7" imgW="3840480" imgH="2926080" progId="Origin50.Graph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76153" y="1255326"/>
                        <a:ext cx="3840163" cy="2925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" name="Object 1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1570546"/>
              </p:ext>
            </p:extLst>
          </p:nvPr>
        </p:nvGraphicFramePr>
        <p:xfrm>
          <a:off x="6574126" y="1249560"/>
          <a:ext cx="3840163" cy="292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9" name="Graph" r:id="rId9" imgW="3840480" imgH="2926080" progId="Origin50.Graph">
                  <p:embed/>
                </p:oleObj>
              </mc:Choice>
              <mc:Fallback>
                <p:oleObj name="Graph" r:id="rId9" imgW="3840480" imgH="2926080" progId="Origin50.Graph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574126" y="1249560"/>
                        <a:ext cx="3840163" cy="2925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" name="Object 1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6120142"/>
              </p:ext>
            </p:extLst>
          </p:nvPr>
        </p:nvGraphicFramePr>
        <p:xfrm>
          <a:off x="6552758" y="1271500"/>
          <a:ext cx="3840163" cy="292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60" name="Graph" r:id="rId11" imgW="3840480" imgH="2926080" progId="Origin50.Graph">
                  <p:embed/>
                </p:oleObj>
              </mc:Choice>
              <mc:Fallback>
                <p:oleObj name="Graph" r:id="rId11" imgW="3840480" imgH="2926080" progId="Origin50.Graph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52758" y="1271500"/>
                        <a:ext cx="3840163" cy="2925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1" name="Object 1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6485244"/>
              </p:ext>
            </p:extLst>
          </p:nvPr>
        </p:nvGraphicFramePr>
        <p:xfrm>
          <a:off x="6582425" y="1261092"/>
          <a:ext cx="3840162" cy="292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61" name="Graph" r:id="rId13" imgW="3840480" imgH="2926080" progId="Origin50.Graph">
                  <p:embed/>
                </p:oleObj>
              </mc:Choice>
              <mc:Fallback>
                <p:oleObj name="Graph" r:id="rId13" imgW="3840480" imgH="2926080" progId="Origin50.Graph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582425" y="1261092"/>
                        <a:ext cx="3840162" cy="2925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3" name="Group 182"/>
          <p:cNvGrpSpPr/>
          <p:nvPr/>
        </p:nvGrpSpPr>
        <p:grpSpPr>
          <a:xfrm>
            <a:off x="3755456" y="1787722"/>
            <a:ext cx="1427480" cy="2146528"/>
            <a:chOff x="3271207" y="4203752"/>
            <a:chExt cx="1427480" cy="2146528"/>
          </a:xfrm>
        </p:grpSpPr>
        <p:grpSp>
          <p:nvGrpSpPr>
            <p:cNvPr id="43" name="Group 42"/>
            <p:cNvGrpSpPr/>
            <p:nvPr/>
          </p:nvGrpSpPr>
          <p:grpSpPr>
            <a:xfrm>
              <a:off x="3283360" y="4203752"/>
              <a:ext cx="1415327" cy="2146528"/>
              <a:chOff x="1914969" y="2038964"/>
              <a:chExt cx="1415327" cy="2146528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2689065" y="2038964"/>
                <a:ext cx="641231" cy="2146528"/>
                <a:chOff x="2517914" y="1496383"/>
                <a:chExt cx="641231" cy="2146528"/>
              </a:xfrm>
            </p:grpSpPr>
            <p:grpSp>
              <p:nvGrpSpPr>
                <p:cNvPr id="50" name="Group 49"/>
                <p:cNvGrpSpPr/>
                <p:nvPr/>
              </p:nvGrpSpPr>
              <p:grpSpPr>
                <a:xfrm>
                  <a:off x="2517914" y="1535209"/>
                  <a:ext cx="181991" cy="2107702"/>
                  <a:chOff x="2517914" y="1535209"/>
                  <a:chExt cx="181991" cy="2107702"/>
                </a:xfrm>
              </p:grpSpPr>
              <p:sp>
                <p:nvSpPr>
                  <p:cNvPr id="54" name="Line 7">
                    <a:extLst>
                      <a:ext uri="{FF2B5EF4-FFF2-40B4-BE49-F238E27FC236}">
                        <a16:creationId xmlns:a16="http://schemas.microsoft.com/office/drawing/2014/main" id="{FA2CAF0F-FF85-495F-8FDA-8B8513833A6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608910" y="1607698"/>
                    <a:ext cx="0" cy="1998966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A7EBB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5" name="Oval 8">
                    <a:extLst>
                      <a:ext uri="{FF2B5EF4-FFF2-40B4-BE49-F238E27FC236}">
                        <a16:creationId xmlns:a16="http://schemas.microsoft.com/office/drawing/2014/main" id="{65A64D62-283D-4A21-9AD5-815F30793B2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17914" y="1971248"/>
                    <a:ext cx="181991" cy="146079"/>
                  </a:xfrm>
                  <a:prstGeom prst="ellipse">
                    <a:avLst/>
                  </a:prstGeom>
                  <a:solidFill>
                    <a:srgbClr val="FF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6" name="Oval 9">
                    <a:extLst>
                      <a:ext uri="{FF2B5EF4-FFF2-40B4-BE49-F238E27FC236}">
                        <a16:creationId xmlns:a16="http://schemas.microsoft.com/office/drawing/2014/main" id="{73717F57-DA71-4C2A-A5B5-6E0158FFA68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17914" y="1971248"/>
                    <a:ext cx="181991" cy="146079"/>
                  </a:xfrm>
                  <a:prstGeom prst="ellipse">
                    <a:avLst/>
                  </a:prstGeom>
                  <a:noFill/>
                  <a:ln w="25400" cap="flat">
                    <a:solidFill>
                      <a:srgbClr val="385D8A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7" name="Oval 10">
                    <a:extLst>
                      <a:ext uri="{FF2B5EF4-FFF2-40B4-BE49-F238E27FC236}">
                        <a16:creationId xmlns:a16="http://schemas.microsoft.com/office/drawing/2014/main" id="{7CD4DB57-6EEF-47F0-A708-5F0E2B9087C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17914" y="2189816"/>
                    <a:ext cx="181991" cy="14498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8" name="Oval 11">
                    <a:extLst>
                      <a:ext uri="{FF2B5EF4-FFF2-40B4-BE49-F238E27FC236}">
                        <a16:creationId xmlns:a16="http://schemas.microsoft.com/office/drawing/2014/main" id="{396A5B0C-DBDD-4505-940B-E601FD41B2E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17914" y="2189816"/>
                    <a:ext cx="181991" cy="144980"/>
                  </a:xfrm>
                  <a:prstGeom prst="ellipse">
                    <a:avLst/>
                  </a:prstGeom>
                  <a:noFill/>
                  <a:ln w="25400" cap="flat">
                    <a:solidFill>
                      <a:srgbClr val="385D8A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9" name="Oval 12">
                    <a:extLst>
                      <a:ext uri="{FF2B5EF4-FFF2-40B4-BE49-F238E27FC236}">
                        <a16:creationId xmlns:a16="http://schemas.microsoft.com/office/drawing/2014/main" id="{6D0A515F-C9F6-4BF4-9269-F8D3FA7704E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17914" y="2407285"/>
                    <a:ext cx="181991" cy="146079"/>
                  </a:xfrm>
                  <a:prstGeom prst="ellipse">
                    <a:avLst/>
                  </a:prstGeom>
                  <a:solidFill>
                    <a:srgbClr val="FF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0" name="Oval 13">
                    <a:extLst>
                      <a:ext uri="{FF2B5EF4-FFF2-40B4-BE49-F238E27FC236}">
                        <a16:creationId xmlns:a16="http://schemas.microsoft.com/office/drawing/2014/main" id="{2724D800-CD71-4016-B754-BFF02E0D2A2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17914" y="2407285"/>
                    <a:ext cx="181991" cy="146079"/>
                  </a:xfrm>
                  <a:prstGeom prst="ellipse">
                    <a:avLst/>
                  </a:prstGeom>
                  <a:noFill/>
                  <a:ln w="25400" cap="flat">
                    <a:solidFill>
                      <a:srgbClr val="385D8A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1" name="Oval 14">
                    <a:extLst>
                      <a:ext uri="{FF2B5EF4-FFF2-40B4-BE49-F238E27FC236}">
                        <a16:creationId xmlns:a16="http://schemas.microsoft.com/office/drawing/2014/main" id="{41499D5D-634A-4568-B5BD-7DC448CC10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17914" y="2624756"/>
                    <a:ext cx="181991" cy="146079"/>
                  </a:xfrm>
                  <a:prstGeom prst="ellipse">
                    <a:avLst/>
                  </a:prstGeom>
                  <a:solidFill>
                    <a:srgbClr val="FF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2" name="Oval 15">
                    <a:extLst>
                      <a:ext uri="{FF2B5EF4-FFF2-40B4-BE49-F238E27FC236}">
                        <a16:creationId xmlns:a16="http://schemas.microsoft.com/office/drawing/2014/main" id="{A565D7A0-B408-4958-ADB4-1B44D059262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17914" y="2624756"/>
                    <a:ext cx="181991" cy="146079"/>
                  </a:xfrm>
                  <a:prstGeom prst="ellipse">
                    <a:avLst/>
                  </a:prstGeom>
                  <a:noFill/>
                  <a:ln w="25400" cap="flat">
                    <a:solidFill>
                      <a:srgbClr val="385D8A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3" name="Oval 16">
                    <a:extLst>
                      <a:ext uri="{FF2B5EF4-FFF2-40B4-BE49-F238E27FC236}">
                        <a16:creationId xmlns:a16="http://schemas.microsoft.com/office/drawing/2014/main" id="{5E6512D6-ECDE-4DD4-8D3B-CDF121FBBBF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17914" y="2843324"/>
                    <a:ext cx="181991" cy="14498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4" name="Oval 17">
                    <a:extLst>
                      <a:ext uri="{FF2B5EF4-FFF2-40B4-BE49-F238E27FC236}">
                        <a16:creationId xmlns:a16="http://schemas.microsoft.com/office/drawing/2014/main" id="{3CA720A0-A49D-4112-A0E5-4D70DC0B293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17914" y="2843324"/>
                    <a:ext cx="181991" cy="144980"/>
                  </a:xfrm>
                  <a:prstGeom prst="ellipse">
                    <a:avLst/>
                  </a:prstGeom>
                  <a:noFill/>
                  <a:ln w="25400" cap="flat">
                    <a:solidFill>
                      <a:srgbClr val="385D8A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5" name="Oval 18">
                    <a:extLst>
                      <a:ext uri="{FF2B5EF4-FFF2-40B4-BE49-F238E27FC236}">
                        <a16:creationId xmlns:a16="http://schemas.microsoft.com/office/drawing/2014/main" id="{0A79772B-14F7-4455-AA4F-527D365CDA6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17914" y="3061892"/>
                    <a:ext cx="181991" cy="14498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6" name="Oval 19">
                    <a:extLst>
                      <a:ext uri="{FF2B5EF4-FFF2-40B4-BE49-F238E27FC236}">
                        <a16:creationId xmlns:a16="http://schemas.microsoft.com/office/drawing/2014/main" id="{C72BC473-4AC7-48C5-B98A-6F10DB85E1A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17914" y="3061892"/>
                    <a:ext cx="181991" cy="144980"/>
                  </a:xfrm>
                  <a:prstGeom prst="ellipse">
                    <a:avLst/>
                  </a:prstGeom>
                  <a:noFill/>
                  <a:ln w="25400" cap="flat">
                    <a:solidFill>
                      <a:srgbClr val="385D8A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7" name="Oval 20">
                    <a:extLst>
                      <a:ext uri="{FF2B5EF4-FFF2-40B4-BE49-F238E27FC236}">
                        <a16:creationId xmlns:a16="http://schemas.microsoft.com/office/drawing/2014/main" id="{A23003EC-30F5-4350-A88E-2ECD5C22B7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17914" y="3279362"/>
                    <a:ext cx="181991" cy="146079"/>
                  </a:xfrm>
                  <a:prstGeom prst="ellipse">
                    <a:avLst/>
                  </a:prstGeom>
                  <a:solidFill>
                    <a:srgbClr val="FF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8" name="Oval 21">
                    <a:extLst>
                      <a:ext uri="{FF2B5EF4-FFF2-40B4-BE49-F238E27FC236}">
                        <a16:creationId xmlns:a16="http://schemas.microsoft.com/office/drawing/2014/main" id="{5687B3AC-B4F9-4C3A-8E7F-AE59E727F8B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17914" y="3279362"/>
                    <a:ext cx="181991" cy="146079"/>
                  </a:xfrm>
                  <a:prstGeom prst="ellipse">
                    <a:avLst/>
                  </a:prstGeom>
                  <a:noFill/>
                  <a:ln w="25400" cap="flat">
                    <a:solidFill>
                      <a:srgbClr val="385D8A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9" name="Oval 22">
                    <a:extLst>
                      <a:ext uri="{FF2B5EF4-FFF2-40B4-BE49-F238E27FC236}">
                        <a16:creationId xmlns:a16="http://schemas.microsoft.com/office/drawing/2014/main" id="{23D25FF8-65C5-47F2-8432-A00D9877026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17914" y="1752678"/>
                    <a:ext cx="181991" cy="146079"/>
                  </a:xfrm>
                  <a:prstGeom prst="ellipse">
                    <a:avLst/>
                  </a:prstGeom>
                  <a:solidFill>
                    <a:srgbClr val="FF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0" name="Oval 23">
                    <a:extLst>
                      <a:ext uri="{FF2B5EF4-FFF2-40B4-BE49-F238E27FC236}">
                        <a16:creationId xmlns:a16="http://schemas.microsoft.com/office/drawing/2014/main" id="{AE112C60-5E8F-410A-AA13-D684FE924C3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17914" y="1752678"/>
                    <a:ext cx="181991" cy="146079"/>
                  </a:xfrm>
                  <a:prstGeom prst="ellipse">
                    <a:avLst/>
                  </a:prstGeom>
                  <a:noFill/>
                  <a:ln w="25400" cap="flat">
                    <a:solidFill>
                      <a:srgbClr val="385D8A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1" name="Oval 24">
                    <a:extLst>
                      <a:ext uri="{FF2B5EF4-FFF2-40B4-BE49-F238E27FC236}">
                        <a16:creationId xmlns:a16="http://schemas.microsoft.com/office/drawing/2014/main" id="{DF9F6FB9-3C8F-4F89-BBDF-FC76BB4AEFB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17914" y="1535209"/>
                    <a:ext cx="181991" cy="14498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2" name="Oval 25">
                    <a:extLst>
                      <a:ext uri="{FF2B5EF4-FFF2-40B4-BE49-F238E27FC236}">
                        <a16:creationId xmlns:a16="http://schemas.microsoft.com/office/drawing/2014/main" id="{3250F3D1-7B5E-4C41-B482-CF0059FBA7B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17914" y="1535209"/>
                    <a:ext cx="181991" cy="144980"/>
                  </a:xfrm>
                  <a:prstGeom prst="ellipse">
                    <a:avLst/>
                  </a:prstGeom>
                  <a:noFill/>
                  <a:ln w="25400" cap="flat">
                    <a:solidFill>
                      <a:srgbClr val="385D8A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3" name="Oval 26">
                    <a:extLst>
                      <a:ext uri="{FF2B5EF4-FFF2-40B4-BE49-F238E27FC236}">
                        <a16:creationId xmlns:a16="http://schemas.microsoft.com/office/drawing/2014/main" id="{6B1B7DE5-2A36-417D-9296-AE2C02D0632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17914" y="3497931"/>
                    <a:ext cx="181991" cy="14498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4" name="Oval 27">
                    <a:extLst>
                      <a:ext uri="{FF2B5EF4-FFF2-40B4-BE49-F238E27FC236}">
                        <a16:creationId xmlns:a16="http://schemas.microsoft.com/office/drawing/2014/main" id="{DDD099DA-B210-4308-B5B2-5958BE28B23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17914" y="3497931"/>
                    <a:ext cx="181991" cy="144980"/>
                  </a:xfrm>
                  <a:prstGeom prst="ellipse">
                    <a:avLst/>
                  </a:prstGeom>
                  <a:noFill/>
                  <a:ln w="25400" cap="flat">
                    <a:solidFill>
                      <a:srgbClr val="385D8A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0419C325-D17C-4B75-936D-487521BBE64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36872" y="1931708"/>
                    <a:ext cx="78" cy="19164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defRPr>
                    </a:lvl1pPr>
                    <a:lvl2pPr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defRPr>
                    </a:lvl2pPr>
                    <a:lvl3pPr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defRPr>
                    </a:lvl3pPr>
                    <a:lvl4pPr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defRPr>
                    </a:lvl4pPr>
                    <a:lvl5pPr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altLang="en-US" sz="18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51" name="Group 50"/>
                <p:cNvGrpSpPr/>
                <p:nvPr/>
              </p:nvGrpSpPr>
              <p:grpSpPr>
                <a:xfrm>
                  <a:off x="2711587" y="1496383"/>
                  <a:ext cx="447558" cy="646331"/>
                  <a:chOff x="255006" y="775145"/>
                  <a:chExt cx="447558" cy="646331"/>
                </a:xfrm>
              </p:grpSpPr>
              <p:sp>
                <p:nvSpPr>
                  <p:cNvPr id="52" name="Oval 51"/>
                  <p:cNvSpPr/>
                  <p:nvPr/>
                </p:nvSpPr>
                <p:spPr>
                  <a:xfrm>
                    <a:off x="322589" y="945051"/>
                    <a:ext cx="312392" cy="33250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" name="TextBox 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5006" y="775145"/>
                    <a:ext cx="447558" cy="64633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en-US" sz="3600" b="1" dirty="0"/>
                      <a:t>+</a:t>
                    </a:r>
                  </a:p>
                </p:txBody>
              </p:sp>
            </p:grpSp>
          </p:grpSp>
          <p:sp>
            <p:nvSpPr>
              <p:cNvPr id="45" name="Freeform 136">
                <a:extLst>
                  <a:ext uri="{FF2B5EF4-FFF2-40B4-BE49-F238E27FC236}">
                    <a16:creationId xmlns:a16="http://schemas.microsoft.com/office/drawing/2014/main" id="{19091789-D3AC-420F-8397-53F2E5F1A9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79288" y="3086445"/>
                <a:ext cx="228735" cy="62221"/>
              </a:xfrm>
              <a:custGeom>
                <a:avLst/>
                <a:gdLst>
                  <a:gd name="T0" fmla="*/ 40 w 398"/>
                  <a:gd name="T1" fmla="*/ 21 h 50"/>
                  <a:gd name="T2" fmla="*/ 358 w 398"/>
                  <a:gd name="T3" fmla="*/ 23 h 50"/>
                  <a:gd name="T4" fmla="*/ 358 w 398"/>
                  <a:gd name="T5" fmla="*/ 29 h 50"/>
                  <a:gd name="T6" fmla="*/ 40 w 398"/>
                  <a:gd name="T7" fmla="*/ 27 h 50"/>
                  <a:gd name="T8" fmla="*/ 40 w 398"/>
                  <a:gd name="T9" fmla="*/ 21 h 50"/>
                  <a:gd name="T10" fmla="*/ 48 w 398"/>
                  <a:gd name="T11" fmla="*/ 48 h 50"/>
                  <a:gd name="T12" fmla="*/ 0 w 398"/>
                  <a:gd name="T13" fmla="*/ 24 h 50"/>
                  <a:gd name="T14" fmla="*/ 48 w 398"/>
                  <a:gd name="T15" fmla="*/ 0 h 50"/>
                  <a:gd name="T16" fmla="*/ 48 w 398"/>
                  <a:gd name="T17" fmla="*/ 48 h 50"/>
                  <a:gd name="T18" fmla="*/ 350 w 398"/>
                  <a:gd name="T19" fmla="*/ 2 h 50"/>
                  <a:gd name="T20" fmla="*/ 398 w 398"/>
                  <a:gd name="T21" fmla="*/ 26 h 50"/>
                  <a:gd name="T22" fmla="*/ 350 w 398"/>
                  <a:gd name="T23" fmla="*/ 50 h 50"/>
                  <a:gd name="T24" fmla="*/ 350 w 398"/>
                  <a:gd name="T25" fmla="*/ 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8" h="50">
                    <a:moveTo>
                      <a:pt x="40" y="21"/>
                    </a:moveTo>
                    <a:lnTo>
                      <a:pt x="358" y="23"/>
                    </a:lnTo>
                    <a:lnTo>
                      <a:pt x="358" y="29"/>
                    </a:lnTo>
                    <a:lnTo>
                      <a:pt x="40" y="27"/>
                    </a:lnTo>
                    <a:lnTo>
                      <a:pt x="40" y="21"/>
                    </a:lnTo>
                    <a:close/>
                    <a:moveTo>
                      <a:pt x="48" y="48"/>
                    </a:moveTo>
                    <a:lnTo>
                      <a:pt x="0" y="24"/>
                    </a:lnTo>
                    <a:lnTo>
                      <a:pt x="48" y="0"/>
                    </a:lnTo>
                    <a:lnTo>
                      <a:pt x="48" y="48"/>
                    </a:lnTo>
                    <a:close/>
                    <a:moveTo>
                      <a:pt x="350" y="2"/>
                    </a:moveTo>
                    <a:lnTo>
                      <a:pt x="398" y="26"/>
                    </a:lnTo>
                    <a:lnTo>
                      <a:pt x="350" y="50"/>
                    </a:lnTo>
                    <a:lnTo>
                      <a:pt x="350" y="2"/>
                    </a:lnTo>
                    <a:close/>
                  </a:path>
                </a:pathLst>
              </a:custGeom>
              <a:solidFill>
                <a:srgbClr val="7030A0"/>
              </a:solidFill>
              <a:ln w="0" cap="flat">
                <a:solidFill>
                  <a:srgbClr val="7030A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914969" y="2413167"/>
                <a:ext cx="82907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400" b="1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anion</a:t>
                </a:r>
                <a:endParaRPr lang="en-US" sz="24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2130877" y="2920190"/>
                <a:ext cx="312392" cy="332509"/>
                <a:chOff x="1557661" y="2939016"/>
                <a:chExt cx="312392" cy="332509"/>
              </a:xfrm>
            </p:grpSpPr>
            <p:sp>
              <p:nvSpPr>
                <p:cNvPr id="48" name="Oval 47"/>
                <p:cNvSpPr/>
                <p:nvPr/>
              </p:nvSpPr>
              <p:spPr>
                <a:xfrm>
                  <a:off x="1557661" y="2939016"/>
                  <a:ext cx="312392" cy="33250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1565817" y="3105270"/>
                  <a:ext cx="28488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2" name="TextBox 181"/>
            <p:cNvSpPr txBox="1"/>
            <p:nvPr/>
          </p:nvSpPr>
          <p:spPr>
            <a:xfrm>
              <a:off x="3271207" y="5407717"/>
              <a:ext cx="7762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0.2 nm</a:t>
              </a:r>
            </a:p>
          </p:txBody>
        </p:sp>
      </p:grpSp>
      <p:sp>
        <p:nvSpPr>
          <p:cNvPr id="184" name="TextBox 183"/>
          <p:cNvSpPr txBox="1"/>
          <p:nvPr/>
        </p:nvSpPr>
        <p:spPr>
          <a:xfrm>
            <a:off x="3806619" y="2920390"/>
            <a:ext cx="776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0.4 nm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3517833" y="2856134"/>
            <a:ext cx="776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 nm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3169912" y="2828543"/>
            <a:ext cx="776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 nm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2356189" y="2920390"/>
            <a:ext cx="776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1.0 nm</a:t>
            </a:r>
          </a:p>
        </p:txBody>
      </p:sp>
      <p:grpSp>
        <p:nvGrpSpPr>
          <p:cNvPr id="188" name="Group 187"/>
          <p:cNvGrpSpPr/>
          <p:nvPr/>
        </p:nvGrpSpPr>
        <p:grpSpPr>
          <a:xfrm>
            <a:off x="4562809" y="1784552"/>
            <a:ext cx="641231" cy="2146528"/>
            <a:chOff x="2517914" y="1496383"/>
            <a:chExt cx="641231" cy="2146528"/>
          </a:xfrm>
        </p:grpSpPr>
        <p:grpSp>
          <p:nvGrpSpPr>
            <p:cNvPr id="189" name="Group 188"/>
            <p:cNvGrpSpPr/>
            <p:nvPr/>
          </p:nvGrpSpPr>
          <p:grpSpPr>
            <a:xfrm>
              <a:off x="2517914" y="1535209"/>
              <a:ext cx="181991" cy="2107702"/>
              <a:chOff x="2517914" y="1535209"/>
              <a:chExt cx="181991" cy="2107702"/>
            </a:xfrm>
          </p:grpSpPr>
          <p:sp>
            <p:nvSpPr>
              <p:cNvPr id="193" name="Line 7">
                <a:extLst>
                  <a:ext uri="{FF2B5EF4-FFF2-40B4-BE49-F238E27FC236}">
                    <a16:creationId xmlns:a16="http://schemas.microsoft.com/office/drawing/2014/main" id="{FA2CAF0F-FF85-495F-8FDA-8B8513833A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08910" y="1607698"/>
                <a:ext cx="0" cy="1998966"/>
              </a:xfrm>
              <a:prstGeom prst="line">
                <a:avLst/>
              </a:prstGeom>
              <a:noFill/>
              <a:ln w="19050" cap="flat">
                <a:solidFill>
                  <a:srgbClr val="4A7EB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Oval 8">
                <a:extLst>
                  <a:ext uri="{FF2B5EF4-FFF2-40B4-BE49-F238E27FC236}">
                    <a16:creationId xmlns:a16="http://schemas.microsoft.com/office/drawing/2014/main" id="{65A64D62-283D-4A21-9AD5-815F30793B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7914" y="1971248"/>
                <a:ext cx="181991" cy="146079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Oval 9">
                <a:extLst>
                  <a:ext uri="{FF2B5EF4-FFF2-40B4-BE49-F238E27FC236}">
                    <a16:creationId xmlns:a16="http://schemas.microsoft.com/office/drawing/2014/main" id="{73717F57-DA71-4C2A-A5B5-6E0158FFA6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7914" y="1971248"/>
                <a:ext cx="181991" cy="146079"/>
              </a:xfrm>
              <a:prstGeom prst="ellipse">
                <a:avLst/>
              </a:prstGeom>
              <a:noFill/>
              <a:ln w="25400" cap="flat">
                <a:solidFill>
                  <a:srgbClr val="385D8A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Oval 10">
                <a:extLst>
                  <a:ext uri="{FF2B5EF4-FFF2-40B4-BE49-F238E27FC236}">
                    <a16:creationId xmlns:a16="http://schemas.microsoft.com/office/drawing/2014/main" id="{7CD4DB57-6EEF-47F0-A708-5F0E2B9087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7914" y="2189816"/>
                <a:ext cx="181991" cy="144980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Oval 11">
                <a:extLst>
                  <a:ext uri="{FF2B5EF4-FFF2-40B4-BE49-F238E27FC236}">
                    <a16:creationId xmlns:a16="http://schemas.microsoft.com/office/drawing/2014/main" id="{396A5B0C-DBDD-4505-940B-E601FD41B2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7914" y="2189816"/>
                <a:ext cx="181991" cy="144980"/>
              </a:xfrm>
              <a:prstGeom prst="ellipse">
                <a:avLst/>
              </a:prstGeom>
              <a:noFill/>
              <a:ln w="25400" cap="flat">
                <a:solidFill>
                  <a:srgbClr val="385D8A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Oval 12">
                <a:extLst>
                  <a:ext uri="{FF2B5EF4-FFF2-40B4-BE49-F238E27FC236}">
                    <a16:creationId xmlns:a16="http://schemas.microsoft.com/office/drawing/2014/main" id="{6D0A515F-C9F6-4BF4-9269-F8D3FA7704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7914" y="2407285"/>
                <a:ext cx="181991" cy="146079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Oval 13">
                <a:extLst>
                  <a:ext uri="{FF2B5EF4-FFF2-40B4-BE49-F238E27FC236}">
                    <a16:creationId xmlns:a16="http://schemas.microsoft.com/office/drawing/2014/main" id="{2724D800-CD71-4016-B754-BFF02E0D2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7914" y="2407285"/>
                <a:ext cx="181991" cy="146079"/>
              </a:xfrm>
              <a:prstGeom prst="ellipse">
                <a:avLst/>
              </a:prstGeom>
              <a:noFill/>
              <a:ln w="25400" cap="flat">
                <a:solidFill>
                  <a:srgbClr val="385D8A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Oval 14">
                <a:extLst>
                  <a:ext uri="{FF2B5EF4-FFF2-40B4-BE49-F238E27FC236}">
                    <a16:creationId xmlns:a16="http://schemas.microsoft.com/office/drawing/2014/main" id="{41499D5D-634A-4568-B5BD-7DC448CC10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7914" y="2624756"/>
                <a:ext cx="181991" cy="146079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Oval 15">
                <a:extLst>
                  <a:ext uri="{FF2B5EF4-FFF2-40B4-BE49-F238E27FC236}">
                    <a16:creationId xmlns:a16="http://schemas.microsoft.com/office/drawing/2014/main" id="{A565D7A0-B408-4958-ADB4-1B44D0592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7914" y="2624756"/>
                <a:ext cx="181991" cy="146079"/>
              </a:xfrm>
              <a:prstGeom prst="ellipse">
                <a:avLst/>
              </a:prstGeom>
              <a:noFill/>
              <a:ln w="25400" cap="flat">
                <a:solidFill>
                  <a:srgbClr val="385D8A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Oval 16">
                <a:extLst>
                  <a:ext uri="{FF2B5EF4-FFF2-40B4-BE49-F238E27FC236}">
                    <a16:creationId xmlns:a16="http://schemas.microsoft.com/office/drawing/2014/main" id="{5E6512D6-ECDE-4DD4-8D3B-CDF121FBBB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7914" y="2843324"/>
                <a:ext cx="181991" cy="144980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Oval 17">
                <a:extLst>
                  <a:ext uri="{FF2B5EF4-FFF2-40B4-BE49-F238E27FC236}">
                    <a16:creationId xmlns:a16="http://schemas.microsoft.com/office/drawing/2014/main" id="{3CA720A0-A49D-4112-A0E5-4D70DC0B2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7914" y="2843324"/>
                <a:ext cx="181991" cy="144980"/>
              </a:xfrm>
              <a:prstGeom prst="ellipse">
                <a:avLst/>
              </a:prstGeom>
              <a:noFill/>
              <a:ln w="25400" cap="flat">
                <a:solidFill>
                  <a:srgbClr val="385D8A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Oval 18">
                <a:extLst>
                  <a:ext uri="{FF2B5EF4-FFF2-40B4-BE49-F238E27FC236}">
                    <a16:creationId xmlns:a16="http://schemas.microsoft.com/office/drawing/2014/main" id="{0A79772B-14F7-4455-AA4F-527D365CDA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7914" y="3061892"/>
                <a:ext cx="181991" cy="144980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Oval 19">
                <a:extLst>
                  <a:ext uri="{FF2B5EF4-FFF2-40B4-BE49-F238E27FC236}">
                    <a16:creationId xmlns:a16="http://schemas.microsoft.com/office/drawing/2014/main" id="{C72BC473-4AC7-48C5-B98A-6F10DB85E1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7914" y="3061892"/>
                <a:ext cx="181991" cy="144980"/>
              </a:xfrm>
              <a:prstGeom prst="ellipse">
                <a:avLst/>
              </a:prstGeom>
              <a:noFill/>
              <a:ln w="25400" cap="flat">
                <a:solidFill>
                  <a:srgbClr val="385D8A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Oval 20">
                <a:extLst>
                  <a:ext uri="{FF2B5EF4-FFF2-40B4-BE49-F238E27FC236}">
                    <a16:creationId xmlns:a16="http://schemas.microsoft.com/office/drawing/2014/main" id="{A23003EC-30F5-4350-A88E-2ECD5C22B7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7914" y="3279362"/>
                <a:ext cx="181991" cy="146079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Oval 21">
                <a:extLst>
                  <a:ext uri="{FF2B5EF4-FFF2-40B4-BE49-F238E27FC236}">
                    <a16:creationId xmlns:a16="http://schemas.microsoft.com/office/drawing/2014/main" id="{5687B3AC-B4F9-4C3A-8E7F-AE59E727F8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7914" y="3279362"/>
                <a:ext cx="181991" cy="146079"/>
              </a:xfrm>
              <a:prstGeom prst="ellipse">
                <a:avLst/>
              </a:prstGeom>
              <a:noFill/>
              <a:ln w="25400" cap="flat">
                <a:solidFill>
                  <a:srgbClr val="385D8A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Oval 22">
                <a:extLst>
                  <a:ext uri="{FF2B5EF4-FFF2-40B4-BE49-F238E27FC236}">
                    <a16:creationId xmlns:a16="http://schemas.microsoft.com/office/drawing/2014/main" id="{23D25FF8-65C5-47F2-8432-A00D987702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7914" y="1752678"/>
                <a:ext cx="181991" cy="146079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Oval 23">
                <a:extLst>
                  <a:ext uri="{FF2B5EF4-FFF2-40B4-BE49-F238E27FC236}">
                    <a16:creationId xmlns:a16="http://schemas.microsoft.com/office/drawing/2014/main" id="{AE112C60-5E8F-410A-AA13-D684FE924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7914" y="1752678"/>
                <a:ext cx="181991" cy="146079"/>
              </a:xfrm>
              <a:prstGeom prst="ellipse">
                <a:avLst/>
              </a:prstGeom>
              <a:noFill/>
              <a:ln w="25400" cap="flat">
                <a:solidFill>
                  <a:srgbClr val="385D8A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Oval 24">
                <a:extLst>
                  <a:ext uri="{FF2B5EF4-FFF2-40B4-BE49-F238E27FC236}">
                    <a16:creationId xmlns:a16="http://schemas.microsoft.com/office/drawing/2014/main" id="{DF9F6FB9-3C8F-4F89-BBDF-FC76BB4AEF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7914" y="1535209"/>
                <a:ext cx="181991" cy="144980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Oval 25">
                <a:extLst>
                  <a:ext uri="{FF2B5EF4-FFF2-40B4-BE49-F238E27FC236}">
                    <a16:creationId xmlns:a16="http://schemas.microsoft.com/office/drawing/2014/main" id="{3250F3D1-7B5E-4C41-B482-CF0059FBA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7914" y="1535209"/>
                <a:ext cx="181991" cy="144980"/>
              </a:xfrm>
              <a:prstGeom prst="ellipse">
                <a:avLst/>
              </a:prstGeom>
              <a:noFill/>
              <a:ln w="25400" cap="flat">
                <a:solidFill>
                  <a:srgbClr val="385D8A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Oval 26">
                <a:extLst>
                  <a:ext uri="{FF2B5EF4-FFF2-40B4-BE49-F238E27FC236}">
                    <a16:creationId xmlns:a16="http://schemas.microsoft.com/office/drawing/2014/main" id="{6B1B7DE5-2A36-417D-9296-AE2C02D063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7914" y="3497931"/>
                <a:ext cx="181991" cy="144980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Oval 27">
                <a:extLst>
                  <a:ext uri="{FF2B5EF4-FFF2-40B4-BE49-F238E27FC236}">
                    <a16:creationId xmlns:a16="http://schemas.microsoft.com/office/drawing/2014/main" id="{DDD099DA-B210-4308-B5B2-5958BE28B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7914" y="3497931"/>
                <a:ext cx="181991" cy="144980"/>
              </a:xfrm>
              <a:prstGeom prst="ellipse">
                <a:avLst/>
              </a:prstGeom>
              <a:noFill/>
              <a:ln w="25400" cap="flat">
                <a:solidFill>
                  <a:srgbClr val="385D8A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34">
                <a:extLst>
                  <a:ext uri="{FF2B5EF4-FFF2-40B4-BE49-F238E27FC236}">
                    <a16:creationId xmlns:a16="http://schemas.microsoft.com/office/drawing/2014/main" id="{0419C325-D17C-4B75-936D-487521BBE6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6872" y="1931708"/>
                <a:ext cx="78" cy="1916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2711587" y="1496383"/>
              <a:ext cx="447558" cy="646331"/>
              <a:chOff x="255006" y="775145"/>
              <a:chExt cx="447558" cy="646331"/>
            </a:xfrm>
          </p:grpSpPr>
          <p:sp>
            <p:nvSpPr>
              <p:cNvPr id="191" name="Oval 190"/>
              <p:cNvSpPr/>
              <p:nvPr/>
            </p:nvSpPr>
            <p:spPr>
              <a:xfrm>
                <a:off x="322589" y="945051"/>
                <a:ext cx="312392" cy="3325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TextBox 2"/>
              <p:cNvSpPr txBox="1">
                <a:spLocks noChangeArrowheads="1"/>
              </p:cNvSpPr>
              <p:nvPr/>
            </p:nvSpPr>
            <p:spPr bwMode="auto">
              <a:xfrm>
                <a:off x="255006" y="775145"/>
                <a:ext cx="447558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3600" b="1" dirty="0"/>
                  <a:t>+</a:t>
                </a:r>
              </a:p>
            </p:txBody>
          </p:sp>
        </p:grpSp>
      </p:grpSp>
      <p:sp>
        <p:nvSpPr>
          <p:cNvPr id="215" name="TextBox 214"/>
          <p:cNvSpPr txBox="1">
            <a:spLocks noChangeArrowheads="1"/>
          </p:cNvSpPr>
          <p:nvPr/>
        </p:nvSpPr>
        <p:spPr bwMode="auto">
          <a:xfrm>
            <a:off x="2186600" y="5114521"/>
            <a:ext cx="87916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/>
              <a:t>Peak B red-shifts</a:t>
            </a:r>
          </a:p>
          <a:p>
            <a:pPr>
              <a:spcBef>
                <a:spcPct val="0"/>
              </a:spcBef>
            </a:pPr>
            <a:r>
              <a:rPr lang="en-US" altLang="en-US" sz="2400" dirty="0"/>
              <a:t>Peak A increases in intensity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283E1B5C-A9B5-4ED0-A7C3-A05D6CC5AE54}"/>
              </a:ext>
            </a:extLst>
          </p:cNvPr>
          <p:cNvGrpSpPr/>
          <p:nvPr/>
        </p:nvGrpSpPr>
        <p:grpSpPr>
          <a:xfrm>
            <a:off x="50710" y="24513"/>
            <a:ext cx="312392" cy="332509"/>
            <a:chOff x="886367" y="3308629"/>
            <a:chExt cx="312392" cy="332509"/>
          </a:xfrm>
        </p:grpSpPr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56BFBE77-F3C9-47ED-957E-E347864A8B4C}"/>
                </a:ext>
              </a:extLst>
            </p:cNvPr>
            <p:cNvSpPr/>
            <p:nvPr/>
          </p:nvSpPr>
          <p:spPr>
            <a:xfrm>
              <a:off x="886367" y="3308629"/>
              <a:ext cx="312392" cy="33250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2B09545F-9358-492D-B4E1-F764DD45BD8C}"/>
                </a:ext>
              </a:extLst>
            </p:cNvPr>
            <p:cNvCxnSpPr>
              <a:cxnSpLocks/>
            </p:cNvCxnSpPr>
            <p:nvPr/>
          </p:nvCxnSpPr>
          <p:spPr>
            <a:xfrm>
              <a:off x="894523" y="3474883"/>
              <a:ext cx="28488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985E2F0-EAB4-4AC5-9E1B-795CC93E5529}"/>
              </a:ext>
            </a:extLst>
          </p:cNvPr>
          <p:cNvCxnSpPr>
            <a:cxnSpLocks/>
            <a:endCxn id="45" idx="9"/>
          </p:cNvCxnSpPr>
          <p:nvPr/>
        </p:nvCxnSpPr>
        <p:spPr>
          <a:xfrm>
            <a:off x="430059" y="271568"/>
            <a:ext cx="4103018" cy="2566124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4BA97D5C-D844-49FF-80EE-CBF79337EC8E}"/>
              </a:ext>
            </a:extLst>
          </p:cNvPr>
          <p:cNvSpPr txBox="1"/>
          <p:nvPr/>
        </p:nvSpPr>
        <p:spPr>
          <a:xfrm>
            <a:off x="11365453" y="6412746"/>
            <a:ext cx="69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68960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" grpId="0"/>
      <p:bldP spid="184" grpId="1"/>
      <p:bldP spid="185" grpId="0"/>
      <p:bldP spid="185" grpId="1"/>
      <p:bldP spid="186" grpId="0"/>
      <p:bldP spid="186" grpId="1"/>
      <p:bldP spid="187" grpId="0"/>
      <p:bldP spid="187" grpId="1"/>
      <p:bldP spid="2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>
            <a:spLocks noChangeArrowheads="1"/>
          </p:cNvSpPr>
          <p:nvPr/>
        </p:nvSpPr>
        <p:spPr bwMode="auto">
          <a:xfrm>
            <a:off x="3935675" y="76912"/>
            <a:ext cx="38018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 err="1"/>
              <a:t>Interchain</a:t>
            </a:r>
            <a:r>
              <a:rPr lang="en-US" altLang="en-US" sz="2400" b="1" dirty="0"/>
              <a:t> Effects: </a:t>
            </a:r>
            <a:r>
              <a:rPr lang="en-US" altLang="en-US" sz="2400" b="1" dirty="0">
                <a:latin typeface="Symbol" panose="05050102010706020507" pitchFamily="18" charset="2"/>
              </a:rPr>
              <a:t>p</a:t>
            </a:r>
            <a:r>
              <a:rPr lang="en-US" altLang="en-US" sz="2400" b="1" dirty="0"/>
              <a:t>-stacks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0964648"/>
              </p:ext>
            </p:extLst>
          </p:nvPr>
        </p:nvGraphicFramePr>
        <p:xfrm>
          <a:off x="7612718" y="210030"/>
          <a:ext cx="3717925" cy="289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0" name="Graph" r:id="rId3" imgW="3718440" imgH="2895480" progId="Origin50.Graph">
                  <p:embed/>
                </p:oleObj>
              </mc:Choice>
              <mc:Fallback>
                <p:oleObj name="Graph" r:id="rId3" imgW="3718440" imgH="2895480" progId="Origin50.Graph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12718" y="210030"/>
                        <a:ext cx="3717925" cy="289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3228503"/>
              </p:ext>
            </p:extLst>
          </p:nvPr>
        </p:nvGraphicFramePr>
        <p:xfrm>
          <a:off x="7504608" y="3018671"/>
          <a:ext cx="3717925" cy="289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1" name="Graph" r:id="rId5" imgW="3718440" imgH="2895480" progId="Origin50.Graph">
                  <p:embed/>
                </p:oleObj>
              </mc:Choice>
              <mc:Fallback>
                <p:oleObj name="Graph" r:id="rId5" imgW="3718440" imgH="2895480" progId="Origin50.Graph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04608" y="3018671"/>
                        <a:ext cx="3717925" cy="289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6" name="Group 125"/>
          <p:cNvGrpSpPr/>
          <p:nvPr/>
        </p:nvGrpSpPr>
        <p:grpSpPr>
          <a:xfrm>
            <a:off x="3933021" y="581333"/>
            <a:ext cx="3193603" cy="2286347"/>
            <a:chOff x="5605282" y="1025375"/>
            <a:chExt cx="3377353" cy="2417896"/>
          </a:xfrm>
        </p:grpSpPr>
        <p:grpSp>
          <p:nvGrpSpPr>
            <p:cNvPr id="5" name="Group 4"/>
            <p:cNvGrpSpPr/>
            <p:nvPr/>
          </p:nvGrpSpPr>
          <p:grpSpPr>
            <a:xfrm>
              <a:off x="5605282" y="1025375"/>
              <a:ext cx="3377353" cy="2417896"/>
              <a:chOff x="3199102" y="1286536"/>
              <a:chExt cx="5178829" cy="3707600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3199102" y="1457701"/>
                <a:ext cx="5178829" cy="728855"/>
                <a:chOff x="966841" y="774998"/>
                <a:chExt cx="11088224" cy="1560530"/>
              </a:xfrm>
            </p:grpSpPr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26361" y="774999"/>
                  <a:ext cx="1399055" cy="1442325"/>
                </a:xfrm>
                <a:prstGeom prst="rect">
                  <a:avLst/>
                </a:prstGeom>
              </p:spPr>
            </p:pic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2513867" y="893203"/>
                  <a:ext cx="1399055" cy="1442325"/>
                </a:xfrm>
                <a:prstGeom prst="rect">
                  <a:avLst/>
                </a:prstGeom>
              </p:spPr>
            </p:pic>
            <p:pic>
              <p:nvPicPr>
                <p:cNvPr id="54" name="Picture 53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6841" y="774998"/>
                  <a:ext cx="1399055" cy="1442325"/>
                </a:xfrm>
                <a:prstGeom prst="rect">
                  <a:avLst/>
                </a:prstGeom>
              </p:spPr>
            </p:pic>
            <p:cxnSp>
              <p:nvCxnSpPr>
                <p:cNvPr id="55" name="Straight Connector 54"/>
                <p:cNvCxnSpPr/>
                <p:nvPr/>
              </p:nvCxnSpPr>
              <p:spPr>
                <a:xfrm>
                  <a:off x="2191165" y="1523056"/>
                  <a:ext cx="525795" cy="7689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 flipV="1">
                  <a:off x="3811188" y="1523056"/>
                  <a:ext cx="520121" cy="7689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7" name="Picture 56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5748239" y="893203"/>
                  <a:ext cx="1399055" cy="1442325"/>
                </a:xfrm>
                <a:prstGeom prst="rect">
                  <a:avLst/>
                </a:prstGeom>
              </p:spPr>
            </p:pic>
            <p:cxnSp>
              <p:nvCxnSpPr>
                <p:cNvPr id="58" name="Straight Connector 57"/>
                <p:cNvCxnSpPr/>
                <p:nvPr/>
              </p:nvCxnSpPr>
              <p:spPr>
                <a:xfrm>
                  <a:off x="5425537" y="1523056"/>
                  <a:ext cx="525795" cy="7689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9" name="Picture 58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35585" y="774999"/>
                  <a:ext cx="1399055" cy="1442325"/>
                </a:xfrm>
                <a:prstGeom prst="rect">
                  <a:avLst/>
                </a:prstGeom>
              </p:spPr>
            </p:pic>
            <p:cxnSp>
              <p:nvCxnSpPr>
                <p:cNvPr id="60" name="Straight Connector 59"/>
                <p:cNvCxnSpPr/>
                <p:nvPr/>
              </p:nvCxnSpPr>
              <p:spPr>
                <a:xfrm flipV="1">
                  <a:off x="7020412" y="1523056"/>
                  <a:ext cx="520121" cy="7689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8957463" y="893203"/>
                  <a:ext cx="1399055" cy="1442325"/>
                </a:xfrm>
                <a:prstGeom prst="rect">
                  <a:avLst/>
                </a:prstGeom>
              </p:spPr>
            </p:pic>
            <p:cxnSp>
              <p:nvCxnSpPr>
                <p:cNvPr id="62" name="Straight Connector 61"/>
                <p:cNvCxnSpPr/>
                <p:nvPr/>
              </p:nvCxnSpPr>
              <p:spPr>
                <a:xfrm>
                  <a:off x="8634761" y="1523056"/>
                  <a:ext cx="525795" cy="7689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56010" y="774999"/>
                  <a:ext cx="1399055" cy="1442325"/>
                </a:xfrm>
                <a:prstGeom prst="rect">
                  <a:avLst/>
                </a:prstGeom>
              </p:spPr>
            </p:pic>
            <p:cxnSp>
              <p:nvCxnSpPr>
                <p:cNvPr id="64" name="Straight Connector 63"/>
                <p:cNvCxnSpPr/>
                <p:nvPr/>
              </p:nvCxnSpPr>
              <p:spPr>
                <a:xfrm flipV="1">
                  <a:off x="10240837" y="1523056"/>
                  <a:ext cx="520121" cy="7689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" name="Group 6"/>
              <p:cNvGrpSpPr/>
              <p:nvPr/>
            </p:nvGrpSpPr>
            <p:grpSpPr>
              <a:xfrm>
                <a:off x="3199102" y="2389831"/>
                <a:ext cx="5178829" cy="728855"/>
                <a:chOff x="966841" y="774998"/>
                <a:chExt cx="11088224" cy="1560530"/>
              </a:xfrm>
            </p:grpSpPr>
            <p:pic>
              <p:nvPicPr>
                <p:cNvPr id="39" name="Picture 38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26361" y="774999"/>
                  <a:ext cx="1399055" cy="1442325"/>
                </a:xfrm>
                <a:prstGeom prst="rect">
                  <a:avLst/>
                </a:prstGeom>
              </p:spPr>
            </p:pic>
            <p:pic>
              <p:nvPicPr>
                <p:cNvPr id="40" name="Picture 39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2513867" y="893203"/>
                  <a:ext cx="1399055" cy="1442325"/>
                </a:xfrm>
                <a:prstGeom prst="rect">
                  <a:avLst/>
                </a:prstGeom>
              </p:spPr>
            </p:pic>
            <p:pic>
              <p:nvPicPr>
                <p:cNvPr id="41" name="Picture 40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6841" y="774998"/>
                  <a:ext cx="1399055" cy="1442325"/>
                </a:xfrm>
                <a:prstGeom prst="rect">
                  <a:avLst/>
                </a:prstGeom>
              </p:spPr>
            </p:pic>
            <p:cxnSp>
              <p:nvCxnSpPr>
                <p:cNvPr id="42" name="Straight Connector 41"/>
                <p:cNvCxnSpPr/>
                <p:nvPr/>
              </p:nvCxnSpPr>
              <p:spPr>
                <a:xfrm>
                  <a:off x="2191165" y="1523056"/>
                  <a:ext cx="525795" cy="7689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flipV="1">
                  <a:off x="3811188" y="1523056"/>
                  <a:ext cx="520121" cy="7689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44" name="Picture 43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5748239" y="893203"/>
                  <a:ext cx="1399055" cy="1442325"/>
                </a:xfrm>
                <a:prstGeom prst="rect">
                  <a:avLst/>
                </a:prstGeom>
              </p:spPr>
            </p:pic>
            <p:cxnSp>
              <p:nvCxnSpPr>
                <p:cNvPr id="45" name="Straight Connector 44"/>
                <p:cNvCxnSpPr/>
                <p:nvPr/>
              </p:nvCxnSpPr>
              <p:spPr>
                <a:xfrm>
                  <a:off x="5425537" y="1523056"/>
                  <a:ext cx="525795" cy="7689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46" name="Picture 45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35585" y="774999"/>
                  <a:ext cx="1399055" cy="1442325"/>
                </a:xfrm>
                <a:prstGeom prst="rect">
                  <a:avLst/>
                </a:prstGeom>
              </p:spPr>
            </p:pic>
            <p:cxnSp>
              <p:nvCxnSpPr>
                <p:cNvPr id="47" name="Straight Connector 46"/>
                <p:cNvCxnSpPr/>
                <p:nvPr/>
              </p:nvCxnSpPr>
              <p:spPr>
                <a:xfrm flipV="1">
                  <a:off x="7020412" y="1523056"/>
                  <a:ext cx="520121" cy="7689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48" name="Picture 47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8957463" y="893203"/>
                  <a:ext cx="1399055" cy="1442325"/>
                </a:xfrm>
                <a:prstGeom prst="rect">
                  <a:avLst/>
                </a:prstGeom>
              </p:spPr>
            </p:pic>
            <p:cxnSp>
              <p:nvCxnSpPr>
                <p:cNvPr id="49" name="Straight Connector 48"/>
                <p:cNvCxnSpPr/>
                <p:nvPr/>
              </p:nvCxnSpPr>
              <p:spPr>
                <a:xfrm>
                  <a:off x="8634761" y="1523056"/>
                  <a:ext cx="525795" cy="7689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56010" y="774999"/>
                  <a:ext cx="1399055" cy="1442325"/>
                </a:xfrm>
                <a:prstGeom prst="rect">
                  <a:avLst/>
                </a:prstGeom>
              </p:spPr>
            </p:pic>
            <p:cxnSp>
              <p:nvCxnSpPr>
                <p:cNvPr id="51" name="Straight Connector 50"/>
                <p:cNvCxnSpPr/>
                <p:nvPr/>
              </p:nvCxnSpPr>
              <p:spPr>
                <a:xfrm flipV="1">
                  <a:off x="10240837" y="1523056"/>
                  <a:ext cx="520121" cy="7689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Group 7"/>
              <p:cNvGrpSpPr/>
              <p:nvPr/>
            </p:nvGrpSpPr>
            <p:grpSpPr>
              <a:xfrm>
                <a:off x="3199102" y="3306918"/>
                <a:ext cx="5178829" cy="728855"/>
                <a:chOff x="966841" y="774998"/>
                <a:chExt cx="11088224" cy="1560530"/>
              </a:xfrm>
            </p:grpSpPr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26361" y="774999"/>
                  <a:ext cx="1399055" cy="1442325"/>
                </a:xfrm>
                <a:prstGeom prst="rect">
                  <a:avLst/>
                </a:prstGeom>
              </p:spPr>
            </p:pic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2513867" y="893203"/>
                  <a:ext cx="1399055" cy="1442325"/>
                </a:xfrm>
                <a:prstGeom prst="rect">
                  <a:avLst/>
                </a:prstGeom>
              </p:spPr>
            </p:pic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6841" y="774998"/>
                  <a:ext cx="1399055" cy="1442325"/>
                </a:xfrm>
                <a:prstGeom prst="rect">
                  <a:avLst/>
                </a:prstGeom>
              </p:spPr>
            </p:pic>
            <p:cxnSp>
              <p:nvCxnSpPr>
                <p:cNvPr id="29" name="Straight Connector 28"/>
                <p:cNvCxnSpPr/>
                <p:nvPr/>
              </p:nvCxnSpPr>
              <p:spPr>
                <a:xfrm>
                  <a:off x="2191165" y="1523056"/>
                  <a:ext cx="525795" cy="7689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flipV="1">
                  <a:off x="3811188" y="1523056"/>
                  <a:ext cx="520121" cy="7689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5748239" y="893203"/>
                  <a:ext cx="1399055" cy="1442325"/>
                </a:xfrm>
                <a:prstGeom prst="rect">
                  <a:avLst/>
                </a:prstGeom>
              </p:spPr>
            </p:pic>
            <p:cxnSp>
              <p:nvCxnSpPr>
                <p:cNvPr id="32" name="Straight Connector 31"/>
                <p:cNvCxnSpPr/>
                <p:nvPr/>
              </p:nvCxnSpPr>
              <p:spPr>
                <a:xfrm>
                  <a:off x="5425537" y="1523056"/>
                  <a:ext cx="525795" cy="7689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3" name="Picture 32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35585" y="774999"/>
                  <a:ext cx="1399055" cy="1442325"/>
                </a:xfrm>
                <a:prstGeom prst="rect">
                  <a:avLst/>
                </a:prstGeom>
              </p:spPr>
            </p:pic>
            <p:cxnSp>
              <p:nvCxnSpPr>
                <p:cNvPr id="34" name="Straight Connector 33"/>
                <p:cNvCxnSpPr/>
                <p:nvPr/>
              </p:nvCxnSpPr>
              <p:spPr>
                <a:xfrm flipV="1">
                  <a:off x="7020412" y="1523056"/>
                  <a:ext cx="520121" cy="7689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5" name="Picture 34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8957463" y="893203"/>
                  <a:ext cx="1399055" cy="1442325"/>
                </a:xfrm>
                <a:prstGeom prst="rect">
                  <a:avLst/>
                </a:prstGeom>
              </p:spPr>
            </p:pic>
            <p:cxnSp>
              <p:nvCxnSpPr>
                <p:cNvPr id="36" name="Straight Connector 35"/>
                <p:cNvCxnSpPr/>
                <p:nvPr/>
              </p:nvCxnSpPr>
              <p:spPr>
                <a:xfrm>
                  <a:off x="8634761" y="1523056"/>
                  <a:ext cx="525795" cy="7689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7" name="Picture 36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56010" y="774999"/>
                  <a:ext cx="1399055" cy="1442325"/>
                </a:xfrm>
                <a:prstGeom prst="rect">
                  <a:avLst/>
                </a:prstGeom>
              </p:spPr>
            </p:pic>
            <p:cxnSp>
              <p:nvCxnSpPr>
                <p:cNvPr id="38" name="Straight Connector 37"/>
                <p:cNvCxnSpPr/>
                <p:nvPr/>
              </p:nvCxnSpPr>
              <p:spPr>
                <a:xfrm flipV="1">
                  <a:off x="10240837" y="1523056"/>
                  <a:ext cx="520121" cy="7689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Group 8"/>
              <p:cNvGrpSpPr/>
              <p:nvPr/>
            </p:nvGrpSpPr>
            <p:grpSpPr>
              <a:xfrm>
                <a:off x="3199102" y="4265281"/>
                <a:ext cx="5178829" cy="728855"/>
                <a:chOff x="966841" y="774998"/>
                <a:chExt cx="11088224" cy="1560530"/>
              </a:xfrm>
            </p:grpSpPr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26361" y="774999"/>
                  <a:ext cx="1399055" cy="1442325"/>
                </a:xfrm>
                <a:prstGeom prst="rect">
                  <a:avLst/>
                </a:prstGeom>
              </p:spPr>
            </p:pic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2513867" y="893203"/>
                  <a:ext cx="1399055" cy="1442325"/>
                </a:xfrm>
                <a:prstGeom prst="rect">
                  <a:avLst/>
                </a:prstGeom>
              </p:spPr>
            </p:pic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6841" y="774998"/>
                  <a:ext cx="1399055" cy="1442325"/>
                </a:xfrm>
                <a:prstGeom prst="rect">
                  <a:avLst/>
                </a:prstGeom>
              </p:spPr>
            </p:pic>
            <p:cxnSp>
              <p:nvCxnSpPr>
                <p:cNvPr id="16" name="Straight Connector 15"/>
                <p:cNvCxnSpPr/>
                <p:nvPr/>
              </p:nvCxnSpPr>
              <p:spPr>
                <a:xfrm>
                  <a:off x="2191165" y="1523056"/>
                  <a:ext cx="525795" cy="7689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 flipV="1">
                  <a:off x="3811188" y="1523056"/>
                  <a:ext cx="520121" cy="7689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5748239" y="893203"/>
                  <a:ext cx="1399055" cy="1442325"/>
                </a:xfrm>
                <a:prstGeom prst="rect">
                  <a:avLst/>
                </a:prstGeom>
              </p:spPr>
            </p:pic>
            <p:cxnSp>
              <p:nvCxnSpPr>
                <p:cNvPr id="19" name="Straight Connector 18"/>
                <p:cNvCxnSpPr/>
                <p:nvPr/>
              </p:nvCxnSpPr>
              <p:spPr>
                <a:xfrm>
                  <a:off x="5425537" y="1523056"/>
                  <a:ext cx="525795" cy="7689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0" name="Picture 19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35585" y="774999"/>
                  <a:ext cx="1399055" cy="1442325"/>
                </a:xfrm>
                <a:prstGeom prst="rect">
                  <a:avLst/>
                </a:prstGeom>
              </p:spPr>
            </p:pic>
            <p:cxnSp>
              <p:nvCxnSpPr>
                <p:cNvPr id="21" name="Straight Connector 20"/>
                <p:cNvCxnSpPr/>
                <p:nvPr/>
              </p:nvCxnSpPr>
              <p:spPr>
                <a:xfrm flipV="1">
                  <a:off x="7020412" y="1523056"/>
                  <a:ext cx="520121" cy="7689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8957463" y="893203"/>
                  <a:ext cx="1399055" cy="1442325"/>
                </a:xfrm>
                <a:prstGeom prst="rect">
                  <a:avLst/>
                </a:prstGeom>
              </p:spPr>
            </p:pic>
            <p:cxnSp>
              <p:nvCxnSpPr>
                <p:cNvPr id="23" name="Straight Connector 22"/>
                <p:cNvCxnSpPr/>
                <p:nvPr/>
              </p:nvCxnSpPr>
              <p:spPr>
                <a:xfrm>
                  <a:off x="8634761" y="1523056"/>
                  <a:ext cx="525795" cy="7689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56010" y="774999"/>
                  <a:ext cx="1399055" cy="1442325"/>
                </a:xfrm>
                <a:prstGeom prst="rect">
                  <a:avLst/>
                </a:prstGeom>
              </p:spPr>
            </p:pic>
            <p:cxnSp>
              <p:nvCxnSpPr>
                <p:cNvPr id="25" name="Straight Connector 24"/>
                <p:cNvCxnSpPr/>
                <p:nvPr/>
              </p:nvCxnSpPr>
              <p:spPr>
                <a:xfrm flipV="1">
                  <a:off x="10240837" y="1523056"/>
                  <a:ext cx="520121" cy="7689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" name="Oval 10"/>
              <p:cNvSpPr/>
              <p:nvPr/>
            </p:nvSpPr>
            <p:spPr>
              <a:xfrm>
                <a:off x="3769956" y="1286536"/>
                <a:ext cx="4374182" cy="3232035"/>
              </a:xfrm>
              <a:prstGeom prst="ellipse">
                <a:avLst/>
              </a:prstGeom>
              <a:ln w="34925">
                <a:solidFill>
                  <a:srgbClr val="FFFFFF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317500" dir="2700000" algn="ctr">
                  <a:srgbClr val="000000">
                    <a:alpha val="43000"/>
                  </a:srgbClr>
                </a:outerShdw>
              </a:effectLst>
              <a:scene3d>
                <a:camera prst="perspectiveFront" fov="2700000">
                  <a:rot lat="19086000" lon="19067999" rev="3108000"/>
                </a:camera>
                <a:lightRig rig="threePt" dir="t">
                  <a:rot lat="0" lon="0" rev="0"/>
                </a:lightRig>
              </a:scene3d>
              <a:sp3d extrusionH="38100" prstMaterial="clear">
                <a:bevelT w="260350" h="50800" prst="softRound"/>
                <a:bevelB prst="softRound"/>
              </a:sp3d>
            </p:spPr>
            <p:style>
              <a:lnRef idx="3">
                <a:schemeClr val="lt1"/>
              </a:lnRef>
              <a:fillRef idx="1002">
                <a:schemeClr val="dk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7100743" y="1753071"/>
              <a:ext cx="447558" cy="646331"/>
              <a:chOff x="248693" y="757138"/>
              <a:chExt cx="447558" cy="646331"/>
            </a:xfrm>
          </p:grpSpPr>
          <p:sp>
            <p:nvSpPr>
              <p:cNvPr id="66" name="Oval 65"/>
              <p:cNvSpPr/>
              <p:nvPr/>
            </p:nvSpPr>
            <p:spPr>
              <a:xfrm>
                <a:off x="322589" y="945051"/>
                <a:ext cx="312392" cy="3325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2"/>
              <p:cNvSpPr txBox="1">
                <a:spLocks noChangeArrowheads="1"/>
              </p:cNvSpPr>
              <p:nvPr/>
            </p:nvSpPr>
            <p:spPr bwMode="auto">
              <a:xfrm>
                <a:off x="248693" y="757138"/>
                <a:ext cx="447558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3600" b="1" dirty="0"/>
                  <a:t>+</a:t>
                </a:r>
              </a:p>
            </p:txBody>
          </p:sp>
        </p:grpSp>
      </p:grpSp>
      <p:pic>
        <p:nvPicPr>
          <p:cNvPr id="131" name="Picture 1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015" y="5441930"/>
            <a:ext cx="823513" cy="823513"/>
          </a:xfrm>
          <a:prstGeom prst="rect">
            <a:avLst/>
          </a:prstGeom>
        </p:spPr>
      </p:pic>
      <p:grpSp>
        <p:nvGrpSpPr>
          <p:cNvPr id="134" name="Group 133"/>
          <p:cNvGrpSpPr/>
          <p:nvPr/>
        </p:nvGrpSpPr>
        <p:grpSpPr>
          <a:xfrm>
            <a:off x="5124710" y="5674212"/>
            <a:ext cx="268237" cy="285511"/>
            <a:chOff x="1366468" y="2404102"/>
            <a:chExt cx="312392" cy="332509"/>
          </a:xfrm>
        </p:grpSpPr>
        <p:sp>
          <p:nvSpPr>
            <p:cNvPr id="135" name="Oval 134"/>
            <p:cNvSpPr/>
            <p:nvPr/>
          </p:nvSpPr>
          <p:spPr>
            <a:xfrm>
              <a:off x="1366468" y="2404102"/>
              <a:ext cx="312392" cy="33250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6" name="Straight Connector 135"/>
            <p:cNvCxnSpPr/>
            <p:nvPr/>
          </p:nvCxnSpPr>
          <p:spPr>
            <a:xfrm>
              <a:off x="1374624" y="2570356"/>
              <a:ext cx="28488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/>
          <p:cNvGrpSpPr/>
          <p:nvPr/>
        </p:nvGrpSpPr>
        <p:grpSpPr>
          <a:xfrm>
            <a:off x="321543" y="265999"/>
            <a:ext cx="2679509" cy="516415"/>
            <a:chOff x="8801530" y="1333317"/>
            <a:chExt cx="2679509" cy="516415"/>
          </a:xfrm>
        </p:grpSpPr>
        <p:sp>
          <p:nvSpPr>
            <p:cNvPr id="138" name="Rounded Rectangle 137"/>
            <p:cNvSpPr/>
            <p:nvPr/>
          </p:nvSpPr>
          <p:spPr>
            <a:xfrm>
              <a:off x="8801530" y="1333317"/>
              <a:ext cx="2679509" cy="516415"/>
            </a:xfrm>
            <a:prstGeom prst="roundRect">
              <a:avLst>
                <a:gd name="adj" fmla="val 50000"/>
              </a:avLst>
            </a:prstGeom>
            <a:solidFill>
              <a:srgbClr val="FF596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9107580" y="1372814"/>
              <a:ext cx="20674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Delocalized </a:t>
              </a:r>
              <a:r>
                <a:rPr lang="en-US" b="1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Polaron</a:t>
              </a:r>
              <a:endParaRPr lang="en-US" b="1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19576" y="989371"/>
            <a:ext cx="344165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 Home message</a:t>
            </a:r>
          </a:p>
          <a:p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higher intensity than peak </a:t>
            </a:r>
            <a:r>
              <a:rPr lang="en-US" sz="1600" b="1" dirty="0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AutoNum type="arabicPeriod"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 A has both </a:t>
            </a:r>
            <a:r>
              <a:rPr lang="en-US" sz="1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intrachain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dirty="0" err="1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interchain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component.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633255" y="3123302"/>
            <a:ext cx="2033105" cy="516415"/>
            <a:chOff x="8801530" y="1333317"/>
            <a:chExt cx="2679509" cy="516415"/>
          </a:xfrm>
        </p:grpSpPr>
        <p:sp>
          <p:nvSpPr>
            <p:cNvPr id="141" name="Rounded Rectangle 140"/>
            <p:cNvSpPr/>
            <p:nvPr/>
          </p:nvSpPr>
          <p:spPr>
            <a:xfrm>
              <a:off x="8801530" y="1333317"/>
              <a:ext cx="2679509" cy="516415"/>
            </a:xfrm>
            <a:prstGeom prst="roundRect">
              <a:avLst>
                <a:gd name="adj" fmla="val 50000"/>
              </a:avLst>
            </a:prstGeom>
            <a:solidFill>
              <a:srgbClr val="FF596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9107579" y="1372814"/>
              <a:ext cx="2218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Bound </a:t>
              </a:r>
              <a:r>
                <a:rPr lang="en-US" b="1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Polaron</a:t>
              </a:r>
              <a:endParaRPr lang="en-US" b="1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143" name="TextBox 142"/>
          <p:cNvSpPr txBox="1"/>
          <p:nvPr/>
        </p:nvSpPr>
        <p:spPr>
          <a:xfrm>
            <a:off x="228659" y="4230920"/>
            <a:ext cx="34416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 Home Message</a:t>
            </a:r>
          </a:p>
          <a:p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higher intensity than peak </a:t>
            </a:r>
            <a:r>
              <a:rPr lang="en-US" sz="1600" b="1" dirty="0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  <a:p>
            <a:pPr marL="342900" indent="-342900">
              <a:buAutoNum type="arabicPeriod"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 A is mainly </a:t>
            </a:r>
            <a:r>
              <a:rPr lang="en-US" sz="1600" b="1" dirty="0" err="1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intrachain</a:t>
            </a:r>
            <a:r>
              <a:rPr lang="en-US" dirty="0"/>
              <a:t>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881704" y="3049170"/>
            <a:ext cx="3193603" cy="2180796"/>
            <a:chOff x="7783973" y="3819402"/>
            <a:chExt cx="3193603" cy="2180796"/>
          </a:xfrm>
        </p:grpSpPr>
        <p:grpSp>
          <p:nvGrpSpPr>
            <p:cNvPr id="149" name="Group 148"/>
            <p:cNvGrpSpPr/>
            <p:nvPr/>
          </p:nvGrpSpPr>
          <p:grpSpPr>
            <a:xfrm>
              <a:off x="7783973" y="3819402"/>
              <a:ext cx="3193603" cy="449459"/>
              <a:chOff x="966841" y="774998"/>
              <a:chExt cx="11088224" cy="1560530"/>
            </a:xfrm>
          </p:grpSpPr>
          <p:pic>
            <p:nvPicPr>
              <p:cNvPr id="193" name="Picture 19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6361" y="774999"/>
                <a:ext cx="1399055" cy="1442325"/>
              </a:xfrm>
              <a:prstGeom prst="rect">
                <a:avLst/>
              </a:prstGeom>
            </p:spPr>
          </p:pic>
          <p:pic>
            <p:nvPicPr>
              <p:cNvPr id="194" name="Picture 19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2513867" y="893203"/>
                <a:ext cx="1399055" cy="1442325"/>
              </a:xfrm>
              <a:prstGeom prst="rect">
                <a:avLst/>
              </a:prstGeom>
            </p:spPr>
          </p:pic>
          <p:pic>
            <p:nvPicPr>
              <p:cNvPr id="195" name="Picture 19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6841" y="774998"/>
                <a:ext cx="1399055" cy="1442325"/>
              </a:xfrm>
              <a:prstGeom prst="rect">
                <a:avLst/>
              </a:prstGeom>
            </p:spPr>
          </p:pic>
          <p:cxnSp>
            <p:nvCxnSpPr>
              <p:cNvPr id="196" name="Straight Connector 195"/>
              <p:cNvCxnSpPr/>
              <p:nvPr/>
            </p:nvCxnSpPr>
            <p:spPr>
              <a:xfrm>
                <a:off x="2191165" y="1523056"/>
                <a:ext cx="525795" cy="7689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>
              <a:xfrm flipV="1">
                <a:off x="3811188" y="1523056"/>
                <a:ext cx="520121" cy="7689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98" name="Picture 19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5748239" y="893203"/>
                <a:ext cx="1399055" cy="1442325"/>
              </a:xfrm>
              <a:prstGeom prst="rect">
                <a:avLst/>
              </a:prstGeom>
            </p:spPr>
          </p:pic>
          <p:cxnSp>
            <p:nvCxnSpPr>
              <p:cNvPr id="199" name="Straight Connector 198"/>
              <p:cNvCxnSpPr/>
              <p:nvPr/>
            </p:nvCxnSpPr>
            <p:spPr>
              <a:xfrm>
                <a:off x="5425537" y="1523056"/>
                <a:ext cx="525795" cy="7689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0" name="Picture 19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35585" y="774999"/>
                <a:ext cx="1399055" cy="1442325"/>
              </a:xfrm>
              <a:prstGeom prst="rect">
                <a:avLst/>
              </a:prstGeom>
            </p:spPr>
          </p:pic>
          <p:cxnSp>
            <p:nvCxnSpPr>
              <p:cNvPr id="201" name="Straight Connector 200"/>
              <p:cNvCxnSpPr/>
              <p:nvPr/>
            </p:nvCxnSpPr>
            <p:spPr>
              <a:xfrm flipV="1">
                <a:off x="7020412" y="1523056"/>
                <a:ext cx="520121" cy="7689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2" name="Picture 20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8957463" y="893203"/>
                <a:ext cx="1399055" cy="1442325"/>
              </a:xfrm>
              <a:prstGeom prst="rect">
                <a:avLst/>
              </a:prstGeom>
            </p:spPr>
          </p:pic>
          <p:cxnSp>
            <p:nvCxnSpPr>
              <p:cNvPr id="203" name="Straight Connector 202"/>
              <p:cNvCxnSpPr/>
              <p:nvPr/>
            </p:nvCxnSpPr>
            <p:spPr>
              <a:xfrm>
                <a:off x="8634761" y="1523056"/>
                <a:ext cx="525795" cy="7689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4" name="Picture 20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56010" y="774999"/>
                <a:ext cx="1399055" cy="1442325"/>
              </a:xfrm>
              <a:prstGeom prst="rect">
                <a:avLst/>
              </a:prstGeom>
            </p:spPr>
          </p:pic>
          <p:cxnSp>
            <p:nvCxnSpPr>
              <p:cNvPr id="205" name="Straight Connector 204"/>
              <p:cNvCxnSpPr/>
              <p:nvPr/>
            </p:nvCxnSpPr>
            <p:spPr>
              <a:xfrm flipV="1">
                <a:off x="10240837" y="1523056"/>
                <a:ext cx="520121" cy="7689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0" name="Group 149"/>
            <p:cNvGrpSpPr/>
            <p:nvPr/>
          </p:nvGrpSpPr>
          <p:grpSpPr>
            <a:xfrm>
              <a:off x="7783973" y="4394214"/>
              <a:ext cx="3193603" cy="449459"/>
              <a:chOff x="966841" y="774998"/>
              <a:chExt cx="11088224" cy="1560530"/>
            </a:xfrm>
          </p:grpSpPr>
          <p:pic>
            <p:nvPicPr>
              <p:cNvPr id="180" name="Picture 17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6361" y="774999"/>
                <a:ext cx="1399055" cy="1442325"/>
              </a:xfrm>
              <a:prstGeom prst="rect">
                <a:avLst/>
              </a:prstGeom>
            </p:spPr>
          </p:pic>
          <p:pic>
            <p:nvPicPr>
              <p:cNvPr id="181" name="Picture 18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2513867" y="893203"/>
                <a:ext cx="1399055" cy="1442325"/>
              </a:xfrm>
              <a:prstGeom prst="rect">
                <a:avLst/>
              </a:prstGeom>
            </p:spPr>
          </p:pic>
          <p:pic>
            <p:nvPicPr>
              <p:cNvPr id="182" name="Picture 18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6841" y="774998"/>
                <a:ext cx="1399055" cy="1442325"/>
              </a:xfrm>
              <a:prstGeom prst="rect">
                <a:avLst/>
              </a:prstGeom>
            </p:spPr>
          </p:pic>
          <p:cxnSp>
            <p:nvCxnSpPr>
              <p:cNvPr id="183" name="Straight Connector 182"/>
              <p:cNvCxnSpPr/>
              <p:nvPr/>
            </p:nvCxnSpPr>
            <p:spPr>
              <a:xfrm>
                <a:off x="2191165" y="1523056"/>
                <a:ext cx="525795" cy="7689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 flipV="1">
                <a:off x="3811188" y="1523056"/>
                <a:ext cx="520121" cy="7689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85" name="Picture 18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5748239" y="893203"/>
                <a:ext cx="1399055" cy="1442325"/>
              </a:xfrm>
              <a:prstGeom prst="rect">
                <a:avLst/>
              </a:prstGeom>
            </p:spPr>
          </p:pic>
          <p:cxnSp>
            <p:nvCxnSpPr>
              <p:cNvPr id="186" name="Straight Connector 185"/>
              <p:cNvCxnSpPr/>
              <p:nvPr/>
            </p:nvCxnSpPr>
            <p:spPr>
              <a:xfrm>
                <a:off x="5425537" y="1523056"/>
                <a:ext cx="525795" cy="7689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87" name="Picture 18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35585" y="774999"/>
                <a:ext cx="1399055" cy="1442325"/>
              </a:xfrm>
              <a:prstGeom prst="rect">
                <a:avLst/>
              </a:prstGeom>
            </p:spPr>
          </p:pic>
          <p:cxnSp>
            <p:nvCxnSpPr>
              <p:cNvPr id="188" name="Straight Connector 187"/>
              <p:cNvCxnSpPr/>
              <p:nvPr/>
            </p:nvCxnSpPr>
            <p:spPr>
              <a:xfrm flipV="1">
                <a:off x="7020412" y="1523056"/>
                <a:ext cx="520121" cy="7689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89" name="Picture 18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8957463" y="893203"/>
                <a:ext cx="1399055" cy="1442325"/>
              </a:xfrm>
              <a:prstGeom prst="rect">
                <a:avLst/>
              </a:prstGeom>
            </p:spPr>
          </p:pic>
          <p:cxnSp>
            <p:nvCxnSpPr>
              <p:cNvPr id="190" name="Straight Connector 189"/>
              <p:cNvCxnSpPr/>
              <p:nvPr/>
            </p:nvCxnSpPr>
            <p:spPr>
              <a:xfrm>
                <a:off x="8634761" y="1523056"/>
                <a:ext cx="525795" cy="7689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91" name="Picture 19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56010" y="774999"/>
                <a:ext cx="1399055" cy="1442325"/>
              </a:xfrm>
              <a:prstGeom prst="rect">
                <a:avLst/>
              </a:prstGeom>
            </p:spPr>
          </p:pic>
          <p:cxnSp>
            <p:nvCxnSpPr>
              <p:cNvPr id="192" name="Straight Connector 191"/>
              <p:cNvCxnSpPr/>
              <p:nvPr/>
            </p:nvCxnSpPr>
            <p:spPr>
              <a:xfrm flipV="1">
                <a:off x="10240837" y="1523056"/>
                <a:ext cx="520121" cy="7689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" name="Group 150"/>
            <p:cNvGrpSpPr/>
            <p:nvPr/>
          </p:nvGrpSpPr>
          <p:grpSpPr>
            <a:xfrm>
              <a:off x="7783973" y="4959750"/>
              <a:ext cx="3193603" cy="449459"/>
              <a:chOff x="966841" y="774998"/>
              <a:chExt cx="11088224" cy="1560530"/>
            </a:xfrm>
          </p:grpSpPr>
          <p:pic>
            <p:nvPicPr>
              <p:cNvPr id="167" name="Picture 16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6361" y="774999"/>
                <a:ext cx="1399055" cy="1442325"/>
              </a:xfrm>
              <a:prstGeom prst="rect">
                <a:avLst/>
              </a:prstGeom>
            </p:spPr>
          </p:pic>
          <p:pic>
            <p:nvPicPr>
              <p:cNvPr id="168" name="Picture 16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2513867" y="893203"/>
                <a:ext cx="1399055" cy="1442325"/>
              </a:xfrm>
              <a:prstGeom prst="rect">
                <a:avLst/>
              </a:prstGeom>
            </p:spPr>
          </p:pic>
          <p:pic>
            <p:nvPicPr>
              <p:cNvPr id="169" name="Picture 16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6841" y="774998"/>
                <a:ext cx="1399055" cy="1442325"/>
              </a:xfrm>
              <a:prstGeom prst="rect">
                <a:avLst/>
              </a:prstGeom>
            </p:spPr>
          </p:pic>
          <p:cxnSp>
            <p:nvCxnSpPr>
              <p:cNvPr id="170" name="Straight Connector 169"/>
              <p:cNvCxnSpPr/>
              <p:nvPr/>
            </p:nvCxnSpPr>
            <p:spPr>
              <a:xfrm>
                <a:off x="2191165" y="1523056"/>
                <a:ext cx="525795" cy="7689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 flipV="1">
                <a:off x="3811188" y="1523056"/>
                <a:ext cx="520121" cy="7689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72" name="Picture 17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5748239" y="893203"/>
                <a:ext cx="1399055" cy="1442325"/>
              </a:xfrm>
              <a:prstGeom prst="rect">
                <a:avLst/>
              </a:prstGeom>
            </p:spPr>
          </p:pic>
          <p:cxnSp>
            <p:nvCxnSpPr>
              <p:cNvPr id="173" name="Straight Connector 172"/>
              <p:cNvCxnSpPr/>
              <p:nvPr/>
            </p:nvCxnSpPr>
            <p:spPr>
              <a:xfrm>
                <a:off x="5425537" y="1523056"/>
                <a:ext cx="525795" cy="7689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74" name="Picture 17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35585" y="774999"/>
                <a:ext cx="1399055" cy="1442325"/>
              </a:xfrm>
              <a:prstGeom prst="rect">
                <a:avLst/>
              </a:prstGeom>
            </p:spPr>
          </p:pic>
          <p:cxnSp>
            <p:nvCxnSpPr>
              <p:cNvPr id="175" name="Straight Connector 174"/>
              <p:cNvCxnSpPr/>
              <p:nvPr/>
            </p:nvCxnSpPr>
            <p:spPr>
              <a:xfrm flipV="1">
                <a:off x="7020412" y="1523056"/>
                <a:ext cx="520121" cy="7689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76" name="Picture 17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8957463" y="893203"/>
                <a:ext cx="1399055" cy="1442325"/>
              </a:xfrm>
              <a:prstGeom prst="rect">
                <a:avLst/>
              </a:prstGeom>
            </p:spPr>
          </p:pic>
          <p:cxnSp>
            <p:nvCxnSpPr>
              <p:cNvPr id="177" name="Straight Connector 176"/>
              <p:cNvCxnSpPr/>
              <p:nvPr/>
            </p:nvCxnSpPr>
            <p:spPr>
              <a:xfrm>
                <a:off x="8634761" y="1523056"/>
                <a:ext cx="525795" cy="7689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78" name="Picture 17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56010" y="774999"/>
                <a:ext cx="1399055" cy="1442325"/>
              </a:xfrm>
              <a:prstGeom prst="rect">
                <a:avLst/>
              </a:prstGeom>
            </p:spPr>
          </p:pic>
          <p:cxnSp>
            <p:nvCxnSpPr>
              <p:cNvPr id="179" name="Straight Connector 178"/>
              <p:cNvCxnSpPr/>
              <p:nvPr/>
            </p:nvCxnSpPr>
            <p:spPr>
              <a:xfrm flipV="1">
                <a:off x="10240837" y="1523056"/>
                <a:ext cx="520121" cy="7689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2" name="Group 151"/>
            <p:cNvGrpSpPr/>
            <p:nvPr/>
          </p:nvGrpSpPr>
          <p:grpSpPr>
            <a:xfrm>
              <a:off x="7783973" y="5550739"/>
              <a:ext cx="3193603" cy="449459"/>
              <a:chOff x="966841" y="774998"/>
              <a:chExt cx="11088224" cy="1560530"/>
            </a:xfrm>
          </p:grpSpPr>
          <p:pic>
            <p:nvPicPr>
              <p:cNvPr id="154" name="Picture 15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6361" y="774999"/>
                <a:ext cx="1399055" cy="1442325"/>
              </a:xfrm>
              <a:prstGeom prst="rect">
                <a:avLst/>
              </a:prstGeom>
            </p:spPr>
          </p:pic>
          <p:pic>
            <p:nvPicPr>
              <p:cNvPr id="155" name="Picture 15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2513867" y="893203"/>
                <a:ext cx="1399055" cy="1442325"/>
              </a:xfrm>
              <a:prstGeom prst="rect">
                <a:avLst/>
              </a:prstGeom>
            </p:spPr>
          </p:pic>
          <p:pic>
            <p:nvPicPr>
              <p:cNvPr id="156" name="Picture 15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6841" y="774998"/>
                <a:ext cx="1399055" cy="1442325"/>
              </a:xfrm>
              <a:prstGeom prst="rect">
                <a:avLst/>
              </a:prstGeom>
            </p:spPr>
          </p:pic>
          <p:cxnSp>
            <p:nvCxnSpPr>
              <p:cNvPr id="157" name="Straight Connector 156"/>
              <p:cNvCxnSpPr/>
              <p:nvPr/>
            </p:nvCxnSpPr>
            <p:spPr>
              <a:xfrm>
                <a:off x="2191165" y="1523056"/>
                <a:ext cx="525795" cy="7689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/>
            </p:nvCxnSpPr>
            <p:spPr>
              <a:xfrm flipV="1">
                <a:off x="3811188" y="1523056"/>
                <a:ext cx="520121" cy="7689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59" name="Picture 15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5748239" y="893203"/>
                <a:ext cx="1399055" cy="1442325"/>
              </a:xfrm>
              <a:prstGeom prst="rect">
                <a:avLst/>
              </a:prstGeom>
            </p:spPr>
          </p:pic>
          <p:cxnSp>
            <p:nvCxnSpPr>
              <p:cNvPr id="160" name="Straight Connector 159"/>
              <p:cNvCxnSpPr/>
              <p:nvPr/>
            </p:nvCxnSpPr>
            <p:spPr>
              <a:xfrm>
                <a:off x="5425537" y="1523056"/>
                <a:ext cx="525795" cy="7689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1" name="Picture 16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35585" y="774999"/>
                <a:ext cx="1399055" cy="1442325"/>
              </a:xfrm>
              <a:prstGeom prst="rect">
                <a:avLst/>
              </a:prstGeom>
            </p:spPr>
          </p:pic>
          <p:cxnSp>
            <p:nvCxnSpPr>
              <p:cNvPr id="162" name="Straight Connector 161"/>
              <p:cNvCxnSpPr/>
              <p:nvPr/>
            </p:nvCxnSpPr>
            <p:spPr>
              <a:xfrm flipV="1">
                <a:off x="7020412" y="1523056"/>
                <a:ext cx="520121" cy="7689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3" name="Picture 16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8957463" y="893203"/>
                <a:ext cx="1399055" cy="1442325"/>
              </a:xfrm>
              <a:prstGeom prst="rect">
                <a:avLst/>
              </a:prstGeom>
            </p:spPr>
          </p:pic>
          <p:cxnSp>
            <p:nvCxnSpPr>
              <p:cNvPr id="164" name="Straight Connector 163"/>
              <p:cNvCxnSpPr/>
              <p:nvPr/>
            </p:nvCxnSpPr>
            <p:spPr>
              <a:xfrm>
                <a:off x="8634761" y="1523056"/>
                <a:ext cx="525795" cy="7689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5" name="Picture 16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56010" y="774999"/>
                <a:ext cx="1399055" cy="1442325"/>
              </a:xfrm>
              <a:prstGeom prst="rect">
                <a:avLst/>
              </a:prstGeom>
            </p:spPr>
          </p:pic>
          <p:cxnSp>
            <p:nvCxnSpPr>
              <p:cNvPr id="166" name="Straight Connector 165"/>
              <p:cNvCxnSpPr/>
              <p:nvPr/>
            </p:nvCxnSpPr>
            <p:spPr>
              <a:xfrm flipV="1">
                <a:off x="10240837" y="1523056"/>
                <a:ext cx="520121" cy="7689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7" name="Group 126"/>
          <p:cNvGrpSpPr/>
          <p:nvPr/>
        </p:nvGrpSpPr>
        <p:grpSpPr>
          <a:xfrm>
            <a:off x="4049766" y="2758829"/>
            <a:ext cx="2697405" cy="1993083"/>
            <a:chOff x="8135999" y="3713851"/>
            <a:chExt cx="2697405" cy="1993083"/>
          </a:xfrm>
        </p:grpSpPr>
        <p:sp>
          <p:nvSpPr>
            <p:cNvPr id="153" name="Oval 152"/>
            <p:cNvSpPr/>
            <p:nvPr/>
          </p:nvSpPr>
          <p:spPr>
            <a:xfrm>
              <a:off x="8135999" y="3713851"/>
              <a:ext cx="2697405" cy="1993083"/>
            </a:xfrm>
            <a:prstGeom prst="ellipse">
              <a:avLst/>
            </a:prstGeom>
            <a:ln w="34925">
              <a:solidFill>
                <a:srgbClr val="FFFFFF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317500" dir="2700000" algn="ctr">
                <a:srgbClr val="000000">
                  <a:alpha val="43000"/>
                </a:srgbClr>
              </a:outerShdw>
            </a:effectLst>
            <a:scene3d>
              <a:camera prst="perspectiveFront" fov="2700000">
                <a:rot lat="19086000" lon="19067999" rev="3108000"/>
              </a:camera>
              <a:lightRig rig="threePt" dir="t">
                <a:rot lat="0" lon="0" rev="0"/>
              </a:lightRig>
            </a:scene3d>
            <a:sp3d extrusionH="38100" prstMaterial="clear">
              <a:bevelT w="260350" h="50800" prst="softRound"/>
              <a:bevelB prst="softRound"/>
            </a:sp3d>
          </p:spPr>
          <p:style>
            <a:lnRef idx="3">
              <a:schemeClr val="lt1"/>
            </a:lnRef>
            <a:fillRef idx="1002">
              <a:schemeClr val="dk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6" name="Group 145"/>
            <p:cNvGrpSpPr/>
            <p:nvPr/>
          </p:nvGrpSpPr>
          <p:grpSpPr>
            <a:xfrm>
              <a:off x="9198071" y="4401956"/>
              <a:ext cx="423208" cy="611166"/>
              <a:chOff x="248693" y="757138"/>
              <a:chExt cx="447558" cy="646331"/>
            </a:xfrm>
          </p:grpSpPr>
          <p:sp>
            <p:nvSpPr>
              <p:cNvPr id="147" name="Oval 146"/>
              <p:cNvSpPr/>
              <p:nvPr/>
            </p:nvSpPr>
            <p:spPr>
              <a:xfrm>
                <a:off x="322589" y="945051"/>
                <a:ext cx="312392" cy="3325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TextBox 2"/>
              <p:cNvSpPr txBox="1">
                <a:spLocks noChangeArrowheads="1"/>
              </p:cNvSpPr>
              <p:nvPr/>
            </p:nvSpPr>
            <p:spPr bwMode="auto">
              <a:xfrm>
                <a:off x="248693" y="757138"/>
                <a:ext cx="447558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3600" b="1" dirty="0"/>
                  <a:t>+</a:t>
                </a:r>
              </a:p>
            </p:txBody>
          </p:sp>
        </p:grp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112B21B5-7639-4EDC-990C-068F9E2CD277}"/>
              </a:ext>
            </a:extLst>
          </p:cNvPr>
          <p:cNvSpPr txBox="1"/>
          <p:nvPr/>
        </p:nvSpPr>
        <p:spPr>
          <a:xfrm>
            <a:off x="11365453" y="6412746"/>
            <a:ext cx="69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5CC9820B-6671-4E4F-B4A2-6824BC97D396}"/>
              </a:ext>
            </a:extLst>
          </p:cNvPr>
          <p:cNvSpPr/>
          <p:nvPr/>
        </p:nvSpPr>
        <p:spPr>
          <a:xfrm>
            <a:off x="1289442" y="6273225"/>
            <a:ext cx="93136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Ghosh et al., Spectral Signatures and Spatial Coherence of Bound and Unbound Polarons in P3HT Films: Theory Versus Experiment. J. Phys. Chem. C , 2018,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122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18048</a:t>
            </a:r>
          </a:p>
        </p:txBody>
      </p:sp>
    </p:spTree>
    <p:extLst>
      <p:ext uri="{BB962C8B-B14F-4D97-AF65-F5344CB8AC3E}">
        <p14:creationId xmlns:p14="http://schemas.microsoft.com/office/powerpoint/2010/main" val="402563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12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6 L -0.00716 0.16042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5" y="8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3747598"/>
              </p:ext>
            </p:extLst>
          </p:nvPr>
        </p:nvGraphicFramePr>
        <p:xfrm>
          <a:off x="344471" y="3130336"/>
          <a:ext cx="3999500" cy="3114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6" name="Graph" r:id="rId3" imgW="3718440" imgH="2895480" progId="Origin50.Graph">
                  <p:embed/>
                </p:oleObj>
              </mc:Choice>
              <mc:Fallback>
                <p:oleObj name="Graph" r:id="rId3" imgW="3718440" imgH="2895480" progId="Origin50.Graph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4471" y="3130336"/>
                        <a:ext cx="3999500" cy="31148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7776297"/>
              </p:ext>
            </p:extLst>
          </p:nvPr>
        </p:nvGraphicFramePr>
        <p:xfrm>
          <a:off x="344471" y="525490"/>
          <a:ext cx="3781458" cy="2945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7" name="Graph" r:id="rId5" imgW="3718440" imgH="2895480" progId="Origin50.Graph">
                  <p:embed/>
                </p:oleObj>
              </mc:Choice>
              <mc:Fallback>
                <p:oleObj name="Graph" r:id="rId5" imgW="3718440" imgH="2895480" progId="Origin50.Graph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4471" y="525490"/>
                        <a:ext cx="3781458" cy="2945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2699218" y="186669"/>
            <a:ext cx="69548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/>
              <a:t>F4TCNQ-Doped Films: Comparison to Experiment</a:t>
            </a:r>
          </a:p>
        </p:txBody>
      </p:sp>
      <p:pic>
        <p:nvPicPr>
          <p:cNvPr id="12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42"/>
          <a:stretch>
            <a:fillRect/>
          </a:stretch>
        </p:blipFill>
        <p:spPr bwMode="auto">
          <a:xfrm>
            <a:off x="4125929" y="3796762"/>
            <a:ext cx="3821053" cy="123896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F6F74D2-3FEA-4F71-8983-FBDE882DB92A}"/>
              </a:ext>
            </a:extLst>
          </p:cNvPr>
          <p:cNvSpPr/>
          <p:nvPr/>
        </p:nvSpPr>
        <p:spPr>
          <a:xfrm>
            <a:off x="4125929" y="933867"/>
            <a:ext cx="45617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rgbClr val="0101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3200" b="1" baseline="-25000" dirty="0" err="1">
                <a:solidFill>
                  <a:srgbClr val="0101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intra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4.04 (1.22 nm)</a:t>
            </a:r>
          </a:p>
          <a:p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3200" b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1.62 (0.25 nm)</a:t>
            </a:r>
          </a:p>
          <a:p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3200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coh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= 7.35 (0.302 nm</a:t>
            </a:r>
            <a:r>
              <a:rPr lang="en-US" sz="32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EFD97C-BDB3-480E-BC50-15FF127C7997}"/>
              </a:ext>
            </a:extLst>
          </p:cNvPr>
          <p:cNvSpPr txBox="1"/>
          <p:nvPr/>
        </p:nvSpPr>
        <p:spPr>
          <a:xfrm>
            <a:off x="11501120" y="6257789"/>
            <a:ext cx="69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75EE44-0FA5-49D2-B189-178F81CE261E}"/>
              </a:ext>
            </a:extLst>
          </p:cNvPr>
          <p:cNvSpPr/>
          <p:nvPr/>
        </p:nvSpPr>
        <p:spPr>
          <a:xfrm>
            <a:off x="1226847" y="6315497"/>
            <a:ext cx="93136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Ghosh et al., Spectral Signatures and Spatial Coherence of Bound and Unbound Polarons in P3HT Films: Theory Versus Experiment. J. Phys. Chem. C , 2018,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122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18048</a:t>
            </a:r>
          </a:p>
        </p:txBody>
      </p:sp>
    </p:spTree>
    <p:extLst>
      <p:ext uri="{BB962C8B-B14F-4D97-AF65-F5344CB8AC3E}">
        <p14:creationId xmlns:p14="http://schemas.microsoft.com/office/powerpoint/2010/main" val="3952214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2125477" y="0"/>
            <a:ext cx="80266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/>
              <a:t>Polarized P3HT measurements: Comparison to Experiment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2997546"/>
              </p:ext>
            </p:extLst>
          </p:nvPr>
        </p:nvGraphicFramePr>
        <p:xfrm>
          <a:off x="144304" y="115166"/>
          <a:ext cx="6307296" cy="4805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1" name="Graph" r:id="rId3" imgW="3840480" imgH="2926080" progId="Origin50.Graph">
                  <p:embed/>
                </p:oleObj>
              </mc:Choice>
              <mc:Fallback>
                <p:oleObj name="Graph" r:id="rId3" imgW="3840480" imgH="2926080" progId="Origin50.Graph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4304" y="115166"/>
                        <a:ext cx="6307296" cy="4805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238240" y="628642"/>
            <a:ext cx="547624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 Home Message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cannot be explained by conventional Polaron theory and has contributions from intrachain component too. Peak A arises due to Herzberg Teller Coupling mechanisms</a:t>
            </a:r>
          </a:p>
          <a:p>
            <a:pPr marL="342900" indent="-342900">
              <a:buAutoNum type="arabicPeriod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energy polaron signatures contain valuable information about polaron coherence, charge mobility.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F21D57-3726-416F-9CEE-DABF20476112}"/>
              </a:ext>
            </a:extLst>
          </p:cNvPr>
          <p:cNvSpPr txBox="1"/>
          <p:nvPr/>
        </p:nvSpPr>
        <p:spPr>
          <a:xfrm>
            <a:off x="11365453" y="6412746"/>
            <a:ext cx="69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5DD464-CEFE-4D3F-97C5-541C39FD957C}"/>
              </a:ext>
            </a:extLst>
          </p:cNvPr>
          <p:cNvSpPr txBox="1"/>
          <p:nvPr/>
        </p:nvSpPr>
        <p:spPr>
          <a:xfrm>
            <a:off x="5484092" y="6373502"/>
            <a:ext cx="612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Manuscript under preparation, 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909AA9-553F-4743-88D1-B95DF514F2B4}"/>
              </a:ext>
            </a:extLst>
          </p:cNvPr>
          <p:cNvSpPr txBox="1"/>
          <p:nvPr/>
        </p:nvSpPr>
        <p:spPr>
          <a:xfrm>
            <a:off x="349819" y="4961963"/>
            <a:ext cx="96509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there really any mid-gap states?</a:t>
            </a:r>
          </a:p>
          <a:p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we need to review the definition of Polaron?</a:t>
            </a:r>
          </a:p>
          <a:p>
            <a:endParaRPr 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75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2856997" y="0"/>
            <a:ext cx="58382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/>
              <a:t>Future Work: Donor Acceptor Copolymers</a:t>
            </a:r>
          </a:p>
        </p:txBody>
      </p:sp>
      <p:pic>
        <p:nvPicPr>
          <p:cNvPr id="120" name="Picture 1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76" y="1420817"/>
            <a:ext cx="4078577" cy="1505843"/>
          </a:xfrm>
          <a:prstGeom prst="rect">
            <a:avLst/>
          </a:prstGeom>
        </p:spPr>
      </p:pic>
      <p:grpSp>
        <p:nvGrpSpPr>
          <p:cNvPr id="121" name="Group 120"/>
          <p:cNvGrpSpPr/>
          <p:nvPr/>
        </p:nvGrpSpPr>
        <p:grpSpPr>
          <a:xfrm>
            <a:off x="6675916" y="1349202"/>
            <a:ext cx="4038692" cy="1469140"/>
            <a:chOff x="1610998" y="1545193"/>
            <a:chExt cx="4038692" cy="1469140"/>
          </a:xfrm>
        </p:grpSpPr>
        <p:grpSp>
          <p:nvGrpSpPr>
            <p:cNvPr id="122" name="Group 121"/>
            <p:cNvGrpSpPr/>
            <p:nvPr/>
          </p:nvGrpSpPr>
          <p:grpSpPr>
            <a:xfrm>
              <a:off x="1610998" y="1545193"/>
              <a:ext cx="2152869" cy="1469140"/>
              <a:chOff x="3429000" y="758854"/>
              <a:chExt cx="1518923" cy="1036529"/>
            </a:xfrm>
          </p:grpSpPr>
          <p:grpSp>
            <p:nvGrpSpPr>
              <p:cNvPr id="160" name="Group 159"/>
              <p:cNvGrpSpPr/>
              <p:nvPr/>
            </p:nvGrpSpPr>
            <p:grpSpPr>
              <a:xfrm>
                <a:off x="3429000" y="758854"/>
                <a:ext cx="1518923" cy="965636"/>
                <a:chOff x="3429000" y="758854"/>
                <a:chExt cx="1518923" cy="965636"/>
              </a:xfrm>
            </p:grpSpPr>
            <p:grpSp>
              <p:nvGrpSpPr>
                <p:cNvPr id="188" name="Group 187"/>
                <p:cNvGrpSpPr/>
                <p:nvPr/>
              </p:nvGrpSpPr>
              <p:grpSpPr>
                <a:xfrm>
                  <a:off x="3429000" y="758854"/>
                  <a:ext cx="1323718" cy="146115"/>
                  <a:chOff x="3429000" y="758854"/>
                  <a:chExt cx="1323718" cy="146115"/>
                </a:xfrm>
              </p:grpSpPr>
              <p:sp>
                <p:nvSpPr>
                  <p:cNvPr id="196" name="Oval 195">
                    <a:extLst>
                      <a:ext uri="{FF2B5EF4-FFF2-40B4-BE49-F238E27FC236}">
                        <a16:creationId xmlns:a16="http://schemas.microsoft.com/office/drawing/2014/main" id="{1A394CCE-93FC-4B5A-AE1E-66D0486DB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29000" y="758856"/>
                    <a:ext cx="188758" cy="14611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81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7" name="Oval 196">
                    <a:extLst>
                      <a:ext uri="{FF2B5EF4-FFF2-40B4-BE49-F238E27FC236}">
                        <a16:creationId xmlns:a16="http://schemas.microsoft.com/office/drawing/2014/main" id="{1A394CCE-93FC-4B5A-AE1E-66D0486DB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01101" y="758855"/>
                    <a:ext cx="188758" cy="146113"/>
                  </a:xfrm>
                  <a:prstGeom prst="ellipse">
                    <a:avLst/>
                  </a:prstGeom>
                  <a:solidFill>
                    <a:srgbClr val="3366FF"/>
                  </a:solidFill>
                  <a:ln w="38100">
                    <a:headEnd/>
                    <a:tailEnd/>
                  </a:ln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8" name="Oval 197">
                    <a:extLst>
                      <a:ext uri="{FF2B5EF4-FFF2-40B4-BE49-F238E27FC236}">
                        <a16:creationId xmlns:a16="http://schemas.microsoft.com/office/drawing/2014/main" id="{1A394CCE-93FC-4B5A-AE1E-66D0486DB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73202" y="758855"/>
                    <a:ext cx="188758" cy="14611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81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9" name="Oval 198">
                    <a:extLst>
                      <a:ext uri="{FF2B5EF4-FFF2-40B4-BE49-F238E27FC236}">
                        <a16:creationId xmlns:a16="http://schemas.microsoft.com/office/drawing/2014/main" id="{1A394CCE-93FC-4B5A-AE1E-66D0486DB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563960" y="758854"/>
                    <a:ext cx="188758" cy="146113"/>
                  </a:xfrm>
                  <a:prstGeom prst="ellipse">
                    <a:avLst/>
                  </a:prstGeom>
                  <a:solidFill>
                    <a:srgbClr val="3366FF"/>
                  </a:solidFill>
                  <a:ln w="38100">
                    <a:headEnd/>
                    <a:tailEnd/>
                  </a:ln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cxnSp>
              <p:nvCxnSpPr>
                <p:cNvPr id="189" name="Straight Connector 188"/>
                <p:cNvCxnSpPr>
                  <a:stCxn id="196" idx="6"/>
                  <a:endCxn id="197" idx="2"/>
                </p:cNvCxnSpPr>
                <p:nvPr/>
              </p:nvCxnSpPr>
              <p:spPr>
                <a:xfrm flipV="1">
                  <a:off x="3617758" y="831912"/>
                  <a:ext cx="183343" cy="1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/>
                <p:cNvCxnSpPr>
                  <a:stCxn id="197" idx="6"/>
                </p:cNvCxnSpPr>
                <p:nvPr/>
              </p:nvCxnSpPr>
              <p:spPr>
                <a:xfrm>
                  <a:off x="3989859" y="831912"/>
                  <a:ext cx="174015" cy="2077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/>
              </p:nvCxnSpPr>
              <p:spPr>
                <a:xfrm flipV="1">
                  <a:off x="4375550" y="826963"/>
                  <a:ext cx="183343" cy="1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>
                <a:xfrm flipV="1">
                  <a:off x="4764580" y="826963"/>
                  <a:ext cx="183343" cy="1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 flipV="1">
                  <a:off x="4764580" y="1106007"/>
                  <a:ext cx="183343" cy="1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>
                <a:xfrm flipV="1">
                  <a:off x="4764580" y="1418577"/>
                  <a:ext cx="183343" cy="1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 flipV="1">
                  <a:off x="4764580" y="1724489"/>
                  <a:ext cx="183343" cy="1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Group 160"/>
              <p:cNvGrpSpPr/>
              <p:nvPr/>
            </p:nvGrpSpPr>
            <p:grpSpPr>
              <a:xfrm>
                <a:off x="3429000" y="1041774"/>
                <a:ext cx="1323718" cy="146115"/>
                <a:chOff x="3429000" y="758854"/>
                <a:chExt cx="1323718" cy="146115"/>
              </a:xfrm>
            </p:grpSpPr>
            <p:grpSp>
              <p:nvGrpSpPr>
                <p:cNvPr id="180" name="Group 179"/>
                <p:cNvGrpSpPr/>
                <p:nvPr/>
              </p:nvGrpSpPr>
              <p:grpSpPr>
                <a:xfrm>
                  <a:off x="3429000" y="758854"/>
                  <a:ext cx="1323718" cy="146115"/>
                  <a:chOff x="3429000" y="758854"/>
                  <a:chExt cx="1323718" cy="146115"/>
                </a:xfrm>
              </p:grpSpPr>
              <p:sp>
                <p:nvSpPr>
                  <p:cNvPr id="184" name="Oval 183">
                    <a:extLst>
                      <a:ext uri="{FF2B5EF4-FFF2-40B4-BE49-F238E27FC236}">
                        <a16:creationId xmlns:a16="http://schemas.microsoft.com/office/drawing/2014/main" id="{1A394CCE-93FC-4B5A-AE1E-66D0486DB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29000" y="758856"/>
                    <a:ext cx="188758" cy="146113"/>
                  </a:xfrm>
                  <a:prstGeom prst="ellipse">
                    <a:avLst/>
                  </a:prstGeom>
                  <a:solidFill>
                    <a:srgbClr val="3366FF"/>
                  </a:solidFill>
                  <a:ln w="381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5" name="Oval 184">
                    <a:extLst>
                      <a:ext uri="{FF2B5EF4-FFF2-40B4-BE49-F238E27FC236}">
                        <a16:creationId xmlns:a16="http://schemas.microsoft.com/office/drawing/2014/main" id="{1A394CCE-93FC-4B5A-AE1E-66D0486DB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01101" y="758855"/>
                    <a:ext cx="188758" cy="14611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8100">
                    <a:headEnd/>
                    <a:tailEnd/>
                  </a:ln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6" name="Oval 185">
                    <a:extLst>
                      <a:ext uri="{FF2B5EF4-FFF2-40B4-BE49-F238E27FC236}">
                        <a16:creationId xmlns:a16="http://schemas.microsoft.com/office/drawing/2014/main" id="{1A394CCE-93FC-4B5A-AE1E-66D0486DB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73202" y="758855"/>
                    <a:ext cx="188758" cy="146113"/>
                  </a:xfrm>
                  <a:prstGeom prst="ellipse">
                    <a:avLst/>
                  </a:prstGeom>
                  <a:solidFill>
                    <a:srgbClr val="3366FF"/>
                  </a:solidFill>
                  <a:ln w="381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7" name="Oval 186">
                    <a:extLst>
                      <a:ext uri="{FF2B5EF4-FFF2-40B4-BE49-F238E27FC236}">
                        <a16:creationId xmlns:a16="http://schemas.microsoft.com/office/drawing/2014/main" id="{1A394CCE-93FC-4B5A-AE1E-66D0486DB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563960" y="758854"/>
                    <a:ext cx="188758" cy="14611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8100">
                    <a:headEnd/>
                    <a:tailEnd/>
                  </a:ln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cxnSp>
              <p:nvCxnSpPr>
                <p:cNvPr id="181" name="Straight Connector 180"/>
                <p:cNvCxnSpPr>
                  <a:stCxn id="184" idx="6"/>
                  <a:endCxn id="185" idx="2"/>
                </p:cNvCxnSpPr>
                <p:nvPr/>
              </p:nvCxnSpPr>
              <p:spPr>
                <a:xfrm flipV="1">
                  <a:off x="3617758" y="831912"/>
                  <a:ext cx="183343" cy="1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>
                  <a:stCxn id="185" idx="6"/>
                </p:cNvCxnSpPr>
                <p:nvPr/>
              </p:nvCxnSpPr>
              <p:spPr>
                <a:xfrm>
                  <a:off x="3989859" y="831912"/>
                  <a:ext cx="174015" cy="2077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/>
                <p:nvPr/>
              </p:nvCxnSpPr>
              <p:spPr>
                <a:xfrm flipV="1">
                  <a:off x="4375550" y="826963"/>
                  <a:ext cx="183343" cy="1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/>
              <p:cNvGrpSpPr/>
              <p:nvPr/>
            </p:nvGrpSpPr>
            <p:grpSpPr>
              <a:xfrm>
                <a:off x="3429000" y="1345521"/>
                <a:ext cx="1323718" cy="146115"/>
                <a:chOff x="3429000" y="758854"/>
                <a:chExt cx="1323718" cy="146115"/>
              </a:xfrm>
            </p:grpSpPr>
            <p:grpSp>
              <p:nvGrpSpPr>
                <p:cNvPr id="172" name="Group 171"/>
                <p:cNvGrpSpPr/>
                <p:nvPr/>
              </p:nvGrpSpPr>
              <p:grpSpPr>
                <a:xfrm>
                  <a:off x="3429000" y="758854"/>
                  <a:ext cx="1323718" cy="146115"/>
                  <a:chOff x="3429000" y="758854"/>
                  <a:chExt cx="1323718" cy="146115"/>
                </a:xfrm>
              </p:grpSpPr>
              <p:sp>
                <p:nvSpPr>
                  <p:cNvPr id="176" name="Oval 175">
                    <a:extLst>
                      <a:ext uri="{FF2B5EF4-FFF2-40B4-BE49-F238E27FC236}">
                        <a16:creationId xmlns:a16="http://schemas.microsoft.com/office/drawing/2014/main" id="{1A394CCE-93FC-4B5A-AE1E-66D0486DB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29000" y="758856"/>
                    <a:ext cx="188758" cy="14611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81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7" name="Oval 176">
                    <a:extLst>
                      <a:ext uri="{FF2B5EF4-FFF2-40B4-BE49-F238E27FC236}">
                        <a16:creationId xmlns:a16="http://schemas.microsoft.com/office/drawing/2014/main" id="{1A394CCE-93FC-4B5A-AE1E-66D0486DB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01101" y="758855"/>
                    <a:ext cx="188758" cy="146113"/>
                  </a:xfrm>
                  <a:prstGeom prst="ellipse">
                    <a:avLst/>
                  </a:prstGeom>
                  <a:solidFill>
                    <a:srgbClr val="3366FF"/>
                  </a:solidFill>
                  <a:ln w="38100">
                    <a:headEnd/>
                    <a:tailEnd/>
                  </a:ln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1A394CCE-93FC-4B5A-AE1E-66D0486DB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73202" y="758855"/>
                    <a:ext cx="188758" cy="14611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81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9" name="Oval 178">
                    <a:extLst>
                      <a:ext uri="{FF2B5EF4-FFF2-40B4-BE49-F238E27FC236}">
                        <a16:creationId xmlns:a16="http://schemas.microsoft.com/office/drawing/2014/main" id="{1A394CCE-93FC-4B5A-AE1E-66D0486DB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563960" y="758854"/>
                    <a:ext cx="188758" cy="146113"/>
                  </a:xfrm>
                  <a:prstGeom prst="ellipse">
                    <a:avLst/>
                  </a:prstGeom>
                  <a:solidFill>
                    <a:srgbClr val="3366FF"/>
                  </a:solidFill>
                  <a:ln w="38100">
                    <a:headEnd/>
                    <a:tailEnd/>
                  </a:ln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cxnSp>
              <p:nvCxnSpPr>
                <p:cNvPr id="173" name="Straight Connector 172"/>
                <p:cNvCxnSpPr>
                  <a:stCxn id="176" idx="6"/>
                  <a:endCxn id="177" idx="2"/>
                </p:cNvCxnSpPr>
                <p:nvPr/>
              </p:nvCxnSpPr>
              <p:spPr>
                <a:xfrm flipV="1">
                  <a:off x="3617758" y="831912"/>
                  <a:ext cx="183343" cy="1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>
                  <a:stCxn id="177" idx="6"/>
                </p:cNvCxnSpPr>
                <p:nvPr/>
              </p:nvCxnSpPr>
              <p:spPr>
                <a:xfrm>
                  <a:off x="3989859" y="831912"/>
                  <a:ext cx="174015" cy="2077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/>
                <p:cNvCxnSpPr/>
                <p:nvPr/>
              </p:nvCxnSpPr>
              <p:spPr>
                <a:xfrm flipV="1">
                  <a:off x="4375550" y="826963"/>
                  <a:ext cx="183343" cy="1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3" name="Group 162"/>
              <p:cNvGrpSpPr/>
              <p:nvPr/>
            </p:nvGrpSpPr>
            <p:grpSpPr>
              <a:xfrm>
                <a:off x="3429000" y="1649268"/>
                <a:ext cx="1323718" cy="146115"/>
                <a:chOff x="3429000" y="758854"/>
                <a:chExt cx="1323718" cy="146115"/>
              </a:xfrm>
            </p:grpSpPr>
            <p:grpSp>
              <p:nvGrpSpPr>
                <p:cNvPr id="164" name="Group 163"/>
                <p:cNvGrpSpPr/>
                <p:nvPr/>
              </p:nvGrpSpPr>
              <p:grpSpPr>
                <a:xfrm>
                  <a:off x="3429000" y="758854"/>
                  <a:ext cx="1323718" cy="146115"/>
                  <a:chOff x="3429000" y="758854"/>
                  <a:chExt cx="1323718" cy="146115"/>
                </a:xfrm>
              </p:grpSpPr>
              <p:sp>
                <p:nvSpPr>
                  <p:cNvPr id="168" name="Oval 167">
                    <a:extLst>
                      <a:ext uri="{FF2B5EF4-FFF2-40B4-BE49-F238E27FC236}">
                        <a16:creationId xmlns:a16="http://schemas.microsoft.com/office/drawing/2014/main" id="{1A394CCE-93FC-4B5A-AE1E-66D0486DB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29000" y="758856"/>
                    <a:ext cx="188758" cy="146113"/>
                  </a:xfrm>
                  <a:prstGeom prst="ellipse">
                    <a:avLst/>
                  </a:prstGeom>
                  <a:solidFill>
                    <a:srgbClr val="3366FF"/>
                  </a:solidFill>
                  <a:ln w="381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9" name="Oval 168">
                    <a:extLst>
                      <a:ext uri="{FF2B5EF4-FFF2-40B4-BE49-F238E27FC236}">
                        <a16:creationId xmlns:a16="http://schemas.microsoft.com/office/drawing/2014/main" id="{1A394CCE-93FC-4B5A-AE1E-66D0486DB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01101" y="758855"/>
                    <a:ext cx="188758" cy="14611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8100">
                    <a:headEnd/>
                    <a:tailEnd/>
                  </a:ln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0" name="Oval 169">
                    <a:extLst>
                      <a:ext uri="{FF2B5EF4-FFF2-40B4-BE49-F238E27FC236}">
                        <a16:creationId xmlns:a16="http://schemas.microsoft.com/office/drawing/2014/main" id="{1A394CCE-93FC-4B5A-AE1E-66D0486DB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73202" y="758855"/>
                    <a:ext cx="188758" cy="146113"/>
                  </a:xfrm>
                  <a:prstGeom prst="ellipse">
                    <a:avLst/>
                  </a:prstGeom>
                  <a:solidFill>
                    <a:srgbClr val="3366FF"/>
                  </a:solidFill>
                  <a:ln w="381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1" name="Oval 170">
                    <a:extLst>
                      <a:ext uri="{FF2B5EF4-FFF2-40B4-BE49-F238E27FC236}">
                        <a16:creationId xmlns:a16="http://schemas.microsoft.com/office/drawing/2014/main" id="{1A394CCE-93FC-4B5A-AE1E-66D0486DB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563960" y="758854"/>
                    <a:ext cx="188758" cy="14611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8100">
                    <a:headEnd/>
                    <a:tailEnd/>
                  </a:ln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cxnSp>
              <p:nvCxnSpPr>
                <p:cNvPr id="165" name="Straight Connector 164"/>
                <p:cNvCxnSpPr>
                  <a:stCxn id="168" idx="6"/>
                  <a:endCxn id="169" idx="2"/>
                </p:cNvCxnSpPr>
                <p:nvPr/>
              </p:nvCxnSpPr>
              <p:spPr>
                <a:xfrm flipV="1">
                  <a:off x="3617758" y="831912"/>
                  <a:ext cx="183343" cy="1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/>
                <p:cNvCxnSpPr>
                  <a:stCxn id="169" idx="6"/>
                </p:cNvCxnSpPr>
                <p:nvPr/>
              </p:nvCxnSpPr>
              <p:spPr>
                <a:xfrm>
                  <a:off x="3989859" y="831912"/>
                  <a:ext cx="174015" cy="2077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/>
                <p:nvPr/>
              </p:nvCxnSpPr>
              <p:spPr>
                <a:xfrm flipV="1">
                  <a:off x="4375550" y="826963"/>
                  <a:ext cx="183343" cy="1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3" name="Group 122"/>
            <p:cNvGrpSpPr/>
            <p:nvPr/>
          </p:nvGrpSpPr>
          <p:grpSpPr>
            <a:xfrm>
              <a:off x="3773498" y="1545193"/>
              <a:ext cx="1876192" cy="1469140"/>
              <a:chOff x="3429000" y="758854"/>
              <a:chExt cx="1323718" cy="1036529"/>
            </a:xfrm>
          </p:grpSpPr>
          <p:grpSp>
            <p:nvGrpSpPr>
              <p:cNvPr id="124" name="Group 123"/>
              <p:cNvGrpSpPr/>
              <p:nvPr/>
            </p:nvGrpSpPr>
            <p:grpSpPr>
              <a:xfrm>
                <a:off x="3429000" y="758854"/>
                <a:ext cx="1323718" cy="146115"/>
                <a:chOff x="3429000" y="758854"/>
                <a:chExt cx="1323718" cy="146115"/>
              </a:xfrm>
            </p:grpSpPr>
            <p:grpSp>
              <p:nvGrpSpPr>
                <p:cNvPr id="152" name="Group 151"/>
                <p:cNvGrpSpPr/>
                <p:nvPr/>
              </p:nvGrpSpPr>
              <p:grpSpPr>
                <a:xfrm>
                  <a:off x="3429000" y="758854"/>
                  <a:ext cx="1323718" cy="146115"/>
                  <a:chOff x="3429000" y="758854"/>
                  <a:chExt cx="1323718" cy="146115"/>
                </a:xfrm>
              </p:grpSpPr>
              <p:sp>
                <p:nvSpPr>
                  <p:cNvPr id="156" name="Oval 155">
                    <a:extLst>
                      <a:ext uri="{FF2B5EF4-FFF2-40B4-BE49-F238E27FC236}">
                        <a16:creationId xmlns:a16="http://schemas.microsoft.com/office/drawing/2014/main" id="{1A394CCE-93FC-4B5A-AE1E-66D0486DB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29000" y="758856"/>
                    <a:ext cx="188758" cy="14611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81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57" name="Oval 156">
                    <a:extLst>
                      <a:ext uri="{FF2B5EF4-FFF2-40B4-BE49-F238E27FC236}">
                        <a16:creationId xmlns:a16="http://schemas.microsoft.com/office/drawing/2014/main" id="{1A394CCE-93FC-4B5A-AE1E-66D0486DB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01101" y="758855"/>
                    <a:ext cx="188758" cy="146113"/>
                  </a:xfrm>
                  <a:prstGeom prst="ellipse">
                    <a:avLst/>
                  </a:prstGeom>
                  <a:solidFill>
                    <a:srgbClr val="3366FF"/>
                  </a:solidFill>
                  <a:ln w="38100">
                    <a:headEnd/>
                    <a:tailEnd/>
                  </a:ln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58" name="Oval 157">
                    <a:extLst>
                      <a:ext uri="{FF2B5EF4-FFF2-40B4-BE49-F238E27FC236}">
                        <a16:creationId xmlns:a16="http://schemas.microsoft.com/office/drawing/2014/main" id="{1A394CCE-93FC-4B5A-AE1E-66D0486DB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73202" y="758855"/>
                    <a:ext cx="188758" cy="14611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81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59" name="Oval 158">
                    <a:extLst>
                      <a:ext uri="{FF2B5EF4-FFF2-40B4-BE49-F238E27FC236}">
                        <a16:creationId xmlns:a16="http://schemas.microsoft.com/office/drawing/2014/main" id="{1A394CCE-93FC-4B5A-AE1E-66D0486DB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563960" y="758854"/>
                    <a:ext cx="188758" cy="146113"/>
                  </a:xfrm>
                  <a:prstGeom prst="ellipse">
                    <a:avLst/>
                  </a:prstGeom>
                  <a:solidFill>
                    <a:srgbClr val="3366FF"/>
                  </a:solidFill>
                  <a:ln w="38100">
                    <a:headEnd/>
                    <a:tailEnd/>
                  </a:ln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cxnSp>
              <p:nvCxnSpPr>
                <p:cNvPr id="153" name="Straight Connector 152"/>
                <p:cNvCxnSpPr>
                  <a:stCxn id="156" idx="6"/>
                  <a:endCxn id="157" idx="2"/>
                </p:cNvCxnSpPr>
                <p:nvPr/>
              </p:nvCxnSpPr>
              <p:spPr>
                <a:xfrm flipV="1">
                  <a:off x="3617758" y="831912"/>
                  <a:ext cx="183343" cy="1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>
                  <a:stCxn id="157" idx="6"/>
                </p:cNvCxnSpPr>
                <p:nvPr/>
              </p:nvCxnSpPr>
              <p:spPr>
                <a:xfrm>
                  <a:off x="3989859" y="831912"/>
                  <a:ext cx="174015" cy="2077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/>
                <p:cNvCxnSpPr/>
                <p:nvPr/>
              </p:nvCxnSpPr>
              <p:spPr>
                <a:xfrm flipV="1">
                  <a:off x="4375550" y="826963"/>
                  <a:ext cx="183343" cy="1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5" name="Group 124"/>
              <p:cNvGrpSpPr/>
              <p:nvPr/>
            </p:nvGrpSpPr>
            <p:grpSpPr>
              <a:xfrm>
                <a:off x="3429000" y="1041774"/>
                <a:ext cx="1323718" cy="146115"/>
                <a:chOff x="3429000" y="758854"/>
                <a:chExt cx="1323718" cy="146115"/>
              </a:xfrm>
            </p:grpSpPr>
            <p:grpSp>
              <p:nvGrpSpPr>
                <p:cNvPr id="144" name="Group 143"/>
                <p:cNvGrpSpPr/>
                <p:nvPr/>
              </p:nvGrpSpPr>
              <p:grpSpPr>
                <a:xfrm>
                  <a:off x="3429000" y="758854"/>
                  <a:ext cx="1323718" cy="146115"/>
                  <a:chOff x="3429000" y="758854"/>
                  <a:chExt cx="1323718" cy="146115"/>
                </a:xfrm>
              </p:grpSpPr>
              <p:sp>
                <p:nvSpPr>
                  <p:cNvPr id="148" name="Oval 147">
                    <a:extLst>
                      <a:ext uri="{FF2B5EF4-FFF2-40B4-BE49-F238E27FC236}">
                        <a16:creationId xmlns:a16="http://schemas.microsoft.com/office/drawing/2014/main" id="{1A394CCE-93FC-4B5A-AE1E-66D0486DB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29000" y="758856"/>
                    <a:ext cx="188758" cy="146113"/>
                  </a:xfrm>
                  <a:prstGeom prst="ellipse">
                    <a:avLst/>
                  </a:prstGeom>
                  <a:solidFill>
                    <a:srgbClr val="3366FF"/>
                  </a:solidFill>
                  <a:ln w="381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9" name="Oval 148">
                    <a:extLst>
                      <a:ext uri="{FF2B5EF4-FFF2-40B4-BE49-F238E27FC236}">
                        <a16:creationId xmlns:a16="http://schemas.microsoft.com/office/drawing/2014/main" id="{1A394CCE-93FC-4B5A-AE1E-66D0486DB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01101" y="758855"/>
                    <a:ext cx="188758" cy="14611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8100">
                    <a:headEnd/>
                    <a:tailEnd/>
                  </a:ln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1A394CCE-93FC-4B5A-AE1E-66D0486DB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73202" y="758855"/>
                    <a:ext cx="188758" cy="146113"/>
                  </a:xfrm>
                  <a:prstGeom prst="ellipse">
                    <a:avLst/>
                  </a:prstGeom>
                  <a:solidFill>
                    <a:srgbClr val="3366FF"/>
                  </a:solidFill>
                  <a:ln w="381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51" name="Oval 150">
                    <a:extLst>
                      <a:ext uri="{FF2B5EF4-FFF2-40B4-BE49-F238E27FC236}">
                        <a16:creationId xmlns:a16="http://schemas.microsoft.com/office/drawing/2014/main" id="{1A394CCE-93FC-4B5A-AE1E-66D0486DB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563960" y="758854"/>
                    <a:ext cx="188758" cy="14611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8100">
                    <a:headEnd/>
                    <a:tailEnd/>
                  </a:ln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cxnSp>
              <p:nvCxnSpPr>
                <p:cNvPr id="145" name="Straight Connector 144"/>
                <p:cNvCxnSpPr>
                  <a:stCxn id="148" idx="6"/>
                  <a:endCxn id="149" idx="2"/>
                </p:cNvCxnSpPr>
                <p:nvPr/>
              </p:nvCxnSpPr>
              <p:spPr>
                <a:xfrm flipV="1">
                  <a:off x="3617758" y="831912"/>
                  <a:ext cx="183343" cy="1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>
                  <a:stCxn id="149" idx="6"/>
                </p:cNvCxnSpPr>
                <p:nvPr/>
              </p:nvCxnSpPr>
              <p:spPr>
                <a:xfrm>
                  <a:off x="3989859" y="831912"/>
                  <a:ext cx="174015" cy="2077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/>
              </p:nvCxnSpPr>
              <p:spPr>
                <a:xfrm flipV="1">
                  <a:off x="4375550" y="826963"/>
                  <a:ext cx="183343" cy="1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6" name="Group 125"/>
              <p:cNvGrpSpPr/>
              <p:nvPr/>
            </p:nvGrpSpPr>
            <p:grpSpPr>
              <a:xfrm>
                <a:off x="3429000" y="1345521"/>
                <a:ext cx="1323718" cy="146115"/>
                <a:chOff x="3429000" y="758854"/>
                <a:chExt cx="1323718" cy="146115"/>
              </a:xfrm>
            </p:grpSpPr>
            <p:grpSp>
              <p:nvGrpSpPr>
                <p:cNvPr id="136" name="Group 135"/>
                <p:cNvGrpSpPr/>
                <p:nvPr/>
              </p:nvGrpSpPr>
              <p:grpSpPr>
                <a:xfrm>
                  <a:off x="3429000" y="758854"/>
                  <a:ext cx="1323718" cy="146115"/>
                  <a:chOff x="3429000" y="758854"/>
                  <a:chExt cx="1323718" cy="146115"/>
                </a:xfrm>
              </p:grpSpPr>
              <p:sp>
                <p:nvSpPr>
                  <p:cNvPr id="140" name="Oval 139">
                    <a:extLst>
                      <a:ext uri="{FF2B5EF4-FFF2-40B4-BE49-F238E27FC236}">
                        <a16:creationId xmlns:a16="http://schemas.microsoft.com/office/drawing/2014/main" id="{1A394CCE-93FC-4B5A-AE1E-66D0486DB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29000" y="758856"/>
                    <a:ext cx="188758" cy="14611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81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" name="Oval 140">
                    <a:extLst>
                      <a:ext uri="{FF2B5EF4-FFF2-40B4-BE49-F238E27FC236}">
                        <a16:creationId xmlns:a16="http://schemas.microsoft.com/office/drawing/2014/main" id="{1A394CCE-93FC-4B5A-AE1E-66D0486DB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01101" y="758855"/>
                    <a:ext cx="188758" cy="146113"/>
                  </a:xfrm>
                  <a:prstGeom prst="ellipse">
                    <a:avLst/>
                  </a:prstGeom>
                  <a:solidFill>
                    <a:srgbClr val="3366FF"/>
                  </a:solidFill>
                  <a:ln w="38100">
                    <a:headEnd/>
                    <a:tailEnd/>
                  </a:ln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2" name="Oval 141">
                    <a:extLst>
                      <a:ext uri="{FF2B5EF4-FFF2-40B4-BE49-F238E27FC236}">
                        <a16:creationId xmlns:a16="http://schemas.microsoft.com/office/drawing/2014/main" id="{1A394CCE-93FC-4B5A-AE1E-66D0486DB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73202" y="758855"/>
                    <a:ext cx="188758" cy="14611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81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3" name="Oval 142">
                    <a:extLst>
                      <a:ext uri="{FF2B5EF4-FFF2-40B4-BE49-F238E27FC236}">
                        <a16:creationId xmlns:a16="http://schemas.microsoft.com/office/drawing/2014/main" id="{1A394CCE-93FC-4B5A-AE1E-66D0486DB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563960" y="758854"/>
                    <a:ext cx="188758" cy="146113"/>
                  </a:xfrm>
                  <a:prstGeom prst="ellipse">
                    <a:avLst/>
                  </a:prstGeom>
                  <a:solidFill>
                    <a:srgbClr val="3366FF"/>
                  </a:solidFill>
                  <a:ln w="38100">
                    <a:headEnd/>
                    <a:tailEnd/>
                  </a:ln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cxnSp>
              <p:nvCxnSpPr>
                <p:cNvPr id="137" name="Straight Connector 136"/>
                <p:cNvCxnSpPr>
                  <a:stCxn id="140" idx="6"/>
                  <a:endCxn id="141" idx="2"/>
                </p:cNvCxnSpPr>
                <p:nvPr/>
              </p:nvCxnSpPr>
              <p:spPr>
                <a:xfrm flipV="1">
                  <a:off x="3617758" y="831912"/>
                  <a:ext cx="183343" cy="1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>
                  <a:stCxn id="141" idx="6"/>
                </p:cNvCxnSpPr>
                <p:nvPr/>
              </p:nvCxnSpPr>
              <p:spPr>
                <a:xfrm>
                  <a:off x="3989859" y="831912"/>
                  <a:ext cx="174015" cy="2077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 flipV="1">
                  <a:off x="4375550" y="826963"/>
                  <a:ext cx="183343" cy="1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7" name="Group 126"/>
              <p:cNvGrpSpPr/>
              <p:nvPr/>
            </p:nvGrpSpPr>
            <p:grpSpPr>
              <a:xfrm>
                <a:off x="3429000" y="1649268"/>
                <a:ext cx="1323718" cy="146115"/>
                <a:chOff x="3429000" y="758854"/>
                <a:chExt cx="1323718" cy="146115"/>
              </a:xfrm>
            </p:grpSpPr>
            <p:grpSp>
              <p:nvGrpSpPr>
                <p:cNvPr id="128" name="Group 127"/>
                <p:cNvGrpSpPr/>
                <p:nvPr/>
              </p:nvGrpSpPr>
              <p:grpSpPr>
                <a:xfrm>
                  <a:off x="3429000" y="758854"/>
                  <a:ext cx="1323718" cy="146115"/>
                  <a:chOff x="3429000" y="758854"/>
                  <a:chExt cx="1323718" cy="146115"/>
                </a:xfrm>
              </p:grpSpPr>
              <p:sp>
                <p:nvSpPr>
                  <p:cNvPr id="132" name="Oval 131">
                    <a:extLst>
                      <a:ext uri="{FF2B5EF4-FFF2-40B4-BE49-F238E27FC236}">
                        <a16:creationId xmlns:a16="http://schemas.microsoft.com/office/drawing/2014/main" id="{1A394CCE-93FC-4B5A-AE1E-66D0486DB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29000" y="758856"/>
                    <a:ext cx="188758" cy="146113"/>
                  </a:xfrm>
                  <a:prstGeom prst="ellipse">
                    <a:avLst/>
                  </a:prstGeom>
                  <a:solidFill>
                    <a:srgbClr val="3366FF"/>
                  </a:solidFill>
                  <a:ln w="381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3" name="Oval 132">
                    <a:extLst>
                      <a:ext uri="{FF2B5EF4-FFF2-40B4-BE49-F238E27FC236}">
                        <a16:creationId xmlns:a16="http://schemas.microsoft.com/office/drawing/2014/main" id="{1A394CCE-93FC-4B5A-AE1E-66D0486DB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01101" y="758855"/>
                    <a:ext cx="188758" cy="14611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8100">
                    <a:headEnd/>
                    <a:tailEnd/>
                  </a:ln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4" name="Oval 133">
                    <a:extLst>
                      <a:ext uri="{FF2B5EF4-FFF2-40B4-BE49-F238E27FC236}">
                        <a16:creationId xmlns:a16="http://schemas.microsoft.com/office/drawing/2014/main" id="{1A394CCE-93FC-4B5A-AE1E-66D0486DB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73202" y="758855"/>
                    <a:ext cx="188758" cy="146113"/>
                  </a:xfrm>
                  <a:prstGeom prst="ellipse">
                    <a:avLst/>
                  </a:prstGeom>
                  <a:solidFill>
                    <a:srgbClr val="3366FF"/>
                  </a:solidFill>
                  <a:ln w="381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" name="Oval 134">
                    <a:extLst>
                      <a:ext uri="{FF2B5EF4-FFF2-40B4-BE49-F238E27FC236}">
                        <a16:creationId xmlns:a16="http://schemas.microsoft.com/office/drawing/2014/main" id="{1A394CCE-93FC-4B5A-AE1E-66D0486DB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563960" y="758854"/>
                    <a:ext cx="188758" cy="14611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8100">
                    <a:headEnd/>
                    <a:tailEnd/>
                  </a:ln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cxnSp>
              <p:nvCxnSpPr>
                <p:cNvPr id="129" name="Straight Connector 128"/>
                <p:cNvCxnSpPr>
                  <a:stCxn id="132" idx="6"/>
                  <a:endCxn id="133" idx="2"/>
                </p:cNvCxnSpPr>
                <p:nvPr/>
              </p:nvCxnSpPr>
              <p:spPr>
                <a:xfrm flipV="1">
                  <a:off x="3617758" y="831912"/>
                  <a:ext cx="183343" cy="1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>
                  <a:stCxn id="133" idx="6"/>
                </p:cNvCxnSpPr>
                <p:nvPr/>
              </p:nvCxnSpPr>
              <p:spPr>
                <a:xfrm>
                  <a:off x="3989859" y="831912"/>
                  <a:ext cx="174015" cy="2077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/>
                <p:cNvCxnSpPr/>
                <p:nvPr/>
              </p:nvCxnSpPr>
              <p:spPr>
                <a:xfrm flipV="1">
                  <a:off x="4375550" y="826963"/>
                  <a:ext cx="183343" cy="1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00" name="TextBox 199"/>
          <p:cNvSpPr txBox="1"/>
          <p:nvPr/>
        </p:nvSpPr>
        <p:spPr>
          <a:xfrm>
            <a:off x="598875" y="887538"/>
            <a:ext cx="406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1164140" y="887538"/>
            <a:ext cx="406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2" name="TextBox 201"/>
          <p:cNvSpPr txBox="1"/>
          <p:nvPr/>
        </p:nvSpPr>
        <p:spPr>
          <a:xfrm>
            <a:off x="1729405" y="887537"/>
            <a:ext cx="406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2236481" y="887537"/>
            <a:ext cx="406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2760183" y="887537"/>
            <a:ext cx="406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3275572" y="887537"/>
            <a:ext cx="406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3849150" y="887537"/>
            <a:ext cx="406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4422728" y="887537"/>
            <a:ext cx="406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1470365" y="3066277"/>
            <a:ext cx="2579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Segregated </a:t>
            </a:r>
            <a:r>
              <a:rPr lang="en-US" b="1" dirty="0">
                <a:latin typeface="Symbol" panose="05050102010706020507" pitchFamily="18" charset="2"/>
                <a:cs typeface="Times New Roman" panose="02020603050405020304" pitchFamily="18" charset="0"/>
              </a:rPr>
              <a:t>p-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7851773" y="2981972"/>
            <a:ext cx="2579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Mixed </a:t>
            </a:r>
            <a:r>
              <a:rPr lang="en-US" b="1" dirty="0">
                <a:latin typeface="Symbol" panose="05050102010706020507" pitchFamily="18" charset="2"/>
                <a:cs typeface="Times New Roman" panose="02020603050405020304" pitchFamily="18" charset="0"/>
              </a:rPr>
              <a:t>p-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</a:p>
        </p:txBody>
      </p:sp>
      <p:graphicFrame>
        <p:nvGraphicFramePr>
          <p:cNvPr id="96" name="Object 95">
            <a:extLst>
              <a:ext uri="{FF2B5EF4-FFF2-40B4-BE49-F238E27FC236}">
                <a16:creationId xmlns:a16="http://schemas.microsoft.com/office/drawing/2014/main" id="{592157C6-EF60-4ACE-B37C-857A6F8E2F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055729"/>
              </p:ext>
            </p:extLst>
          </p:nvPr>
        </p:nvGraphicFramePr>
        <p:xfrm>
          <a:off x="3275572" y="3324717"/>
          <a:ext cx="4524222" cy="344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76" name="Graph" r:id="rId4" imgW="3840480" imgH="2926080" progId="Origin50.Graph">
                  <p:embed/>
                </p:oleObj>
              </mc:Choice>
              <mc:Fallback>
                <p:oleObj name="Graph" r:id="rId4" imgW="3840480" imgH="2926080" progId="Origin50.Graph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75572" y="3324717"/>
                        <a:ext cx="4524222" cy="3446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814FB2-11CA-4F61-AF08-B82EDFAB816A}"/>
              </a:ext>
            </a:extLst>
          </p:cNvPr>
          <p:cNvSpPr txBox="1"/>
          <p:nvPr/>
        </p:nvSpPr>
        <p:spPr>
          <a:xfrm>
            <a:off x="4405485" y="3315397"/>
            <a:ext cx="2404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CB0E124-6EAE-41D0-8B5A-5CA1E1A24EE1}"/>
              </a:ext>
            </a:extLst>
          </p:cNvPr>
          <p:cNvSpPr txBox="1"/>
          <p:nvPr/>
        </p:nvSpPr>
        <p:spPr>
          <a:xfrm>
            <a:off x="11365453" y="6412746"/>
            <a:ext cx="69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616FF1B-980F-4746-BAF7-7A08BA2646E4}"/>
              </a:ext>
            </a:extLst>
          </p:cNvPr>
          <p:cNvSpPr txBox="1"/>
          <p:nvPr/>
        </p:nvSpPr>
        <p:spPr>
          <a:xfrm>
            <a:off x="7246715" y="6412746"/>
            <a:ext cx="612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Manuscript under preparation, 2019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D2D24E-7190-471D-B5D1-18215FE5EA3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079" y="3732451"/>
            <a:ext cx="2184312" cy="23855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B68333-FF38-4AFE-9424-6BAD80AB77AE}"/>
              </a:ext>
            </a:extLst>
          </p:cNvPr>
          <p:cNvSpPr txBox="1"/>
          <p:nvPr/>
        </p:nvSpPr>
        <p:spPr>
          <a:xfrm>
            <a:off x="9657417" y="5335755"/>
            <a:ext cx="59636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08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8703" y="-2794"/>
            <a:ext cx="12381743" cy="6858000"/>
            <a:chOff x="577003" y="-337863"/>
            <a:chExt cx="9730039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577003" y="-337863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9310587" y="1767665"/>
              <a:ext cx="840509" cy="1992086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987834" y="239553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2820E3-6C72-4D1D-BC06-E6EDE5BC1CA9}"/>
              </a:ext>
            </a:extLst>
          </p:cNvPr>
          <p:cNvGrpSpPr/>
          <p:nvPr/>
        </p:nvGrpSpPr>
        <p:grpSpPr>
          <a:xfrm>
            <a:off x="4712334" y="180209"/>
            <a:ext cx="1909551" cy="1909551"/>
            <a:chOff x="2222818" y="1660650"/>
            <a:chExt cx="2573471" cy="257347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9F3A540-1A41-4D2E-8AAF-D0244F0A16BF}"/>
                </a:ext>
              </a:extLst>
            </p:cNvPr>
            <p:cNvSpPr/>
            <p:nvPr/>
          </p:nvSpPr>
          <p:spPr>
            <a:xfrm>
              <a:off x="2222818" y="1660650"/>
              <a:ext cx="2573471" cy="2573471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AFCA72D-F315-4D65-A194-AF1F81A20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1738" y="1748900"/>
              <a:ext cx="2402717" cy="2396970"/>
            </a:xfrm>
            <a:prstGeom prst="ellipse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1905704" y="4404847"/>
            <a:ext cx="1942755" cy="1942755"/>
            <a:chOff x="4434075" y="205171"/>
            <a:chExt cx="1942755" cy="194275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9F3A540-1A41-4D2E-8AAF-D0244F0A16BF}"/>
                </a:ext>
              </a:extLst>
            </p:cNvPr>
            <p:cNvSpPr/>
            <p:nvPr/>
          </p:nvSpPr>
          <p:spPr>
            <a:xfrm>
              <a:off x="4434075" y="205171"/>
              <a:ext cx="1942755" cy="1942755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9AA5D40-1DA1-4103-9693-9A35D52AC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2299" y="275669"/>
              <a:ext cx="1792025" cy="1790661"/>
            </a:xfrm>
            <a:prstGeom prst="ellipse">
              <a:avLst/>
            </a:prstGeom>
          </p:spPr>
        </p:pic>
      </p:grpSp>
      <p:sp>
        <p:nvSpPr>
          <p:cNvPr id="4" name="Isosceles Triangle 3"/>
          <p:cNvSpPr/>
          <p:nvPr/>
        </p:nvSpPr>
        <p:spPr>
          <a:xfrm>
            <a:off x="3930468" y="2196807"/>
            <a:ext cx="3473285" cy="2994211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319123" y="160880"/>
            <a:ext cx="27864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59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Theory </a:t>
            </a:r>
          </a:p>
          <a:p>
            <a:r>
              <a:rPr lang="en-US" sz="1400" b="1" dirty="0">
                <a:solidFill>
                  <a:srgbClr val="FF59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Frank  </a:t>
            </a:r>
            <a:r>
              <a:rPr lang="en-US" sz="1400" b="1" dirty="0" err="1">
                <a:solidFill>
                  <a:srgbClr val="FF59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Spano</a:t>
            </a:r>
            <a:endParaRPr lang="en-US" sz="1400" b="1" dirty="0">
              <a:solidFill>
                <a:srgbClr val="FF596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1" dirty="0">
              <a:solidFill>
                <a:srgbClr val="FF596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b="1" dirty="0">
                <a:solidFill>
                  <a:srgbClr val="FF59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Student:</a:t>
            </a:r>
          </a:p>
          <a:p>
            <a:r>
              <a:rPr lang="en-US" sz="1400" b="1" dirty="0">
                <a:solidFill>
                  <a:srgbClr val="FF59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Raja Ghosh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5914" y="3693912"/>
            <a:ext cx="21924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Characterization</a:t>
            </a:r>
          </a:p>
          <a:p>
            <a:r>
              <a:rPr lang="en-US" sz="1400" b="1" dirty="0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Prof. Alberto </a:t>
            </a:r>
            <a:r>
              <a:rPr lang="en-US" sz="1400" b="1" dirty="0" err="1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Salleo</a:t>
            </a:r>
            <a:endParaRPr lang="en-US" sz="1400" b="1" dirty="0">
              <a:solidFill>
                <a:srgbClr val="3366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1" dirty="0">
              <a:solidFill>
                <a:srgbClr val="3366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b="1" dirty="0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Students:</a:t>
            </a:r>
          </a:p>
          <a:p>
            <a:r>
              <a:rPr lang="en-US" sz="1400" b="1" dirty="0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Annabel Chew</a:t>
            </a:r>
          </a:p>
          <a:p>
            <a:r>
              <a:rPr lang="en-US" sz="1400" b="1" dirty="0" err="1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Zhengrong</a:t>
            </a:r>
            <a:r>
              <a:rPr lang="en-US" sz="1400" b="1" dirty="0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Shang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505970" y="3862318"/>
            <a:ext cx="30528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Synthesis </a:t>
            </a:r>
          </a:p>
          <a:p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Prof. Christine Luscombe</a:t>
            </a:r>
          </a:p>
          <a:p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Students:</a:t>
            </a:r>
          </a:p>
          <a:p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Jonathan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Onorato</a:t>
            </a: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Viktoria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Pakhnyuk</a:t>
            </a: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7504463" y="4323251"/>
            <a:ext cx="1942755" cy="1942755"/>
            <a:chOff x="7504463" y="4520609"/>
            <a:chExt cx="1942755" cy="1942755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9F3A540-1A41-4D2E-8AAF-D0244F0A16BF}"/>
                </a:ext>
              </a:extLst>
            </p:cNvPr>
            <p:cNvSpPr/>
            <p:nvPr/>
          </p:nvSpPr>
          <p:spPr>
            <a:xfrm>
              <a:off x="7504463" y="4520609"/>
              <a:ext cx="1942755" cy="1942755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6472" y="4571102"/>
              <a:ext cx="1778737" cy="1841770"/>
            </a:xfrm>
            <a:prstGeom prst="ellipse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F6ED4041-CDD9-443D-802E-47D4387906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85146" y="2730382"/>
            <a:ext cx="530600" cy="5306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4A6D9CC-8415-45B7-BC16-C1299D63EE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712" y="104237"/>
            <a:ext cx="261321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/>
              <a:t>Acknowledgement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B6708-90AF-4AAE-984B-78F65D71881C}"/>
              </a:ext>
            </a:extLst>
          </p:cNvPr>
          <p:cNvSpPr txBox="1"/>
          <p:nvPr/>
        </p:nvSpPr>
        <p:spPr>
          <a:xfrm rot="3512573">
            <a:off x="5960346" y="3651542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Theory</a:t>
            </a:r>
          </a:p>
          <a:p>
            <a:r>
              <a:rPr lang="en-US" b="1" dirty="0"/>
              <a:t>Synthesis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FFE25B9-7636-4FB0-AD77-6BE22A14E23C}"/>
              </a:ext>
            </a:extLst>
          </p:cNvPr>
          <p:cNvCxnSpPr/>
          <p:nvPr/>
        </p:nvCxnSpPr>
        <p:spPr>
          <a:xfrm flipH="1" flipV="1">
            <a:off x="6096000" y="2196807"/>
            <a:ext cx="325120" cy="5071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696394-E54A-4691-8725-E7924401093C}"/>
              </a:ext>
            </a:extLst>
          </p:cNvPr>
          <p:cNvSpPr txBox="1"/>
          <p:nvPr/>
        </p:nvSpPr>
        <p:spPr>
          <a:xfrm rot="18096030">
            <a:off x="3258501" y="2556855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Theory</a:t>
            </a:r>
          </a:p>
          <a:p>
            <a:r>
              <a:rPr lang="en-US" b="1" dirty="0"/>
              <a:t>Characterization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50469B-8D94-42E1-8424-184B243F1044}"/>
              </a:ext>
            </a:extLst>
          </p:cNvPr>
          <p:cNvSpPr txBox="1"/>
          <p:nvPr/>
        </p:nvSpPr>
        <p:spPr>
          <a:xfrm>
            <a:off x="4700207" y="5371220"/>
            <a:ext cx="3256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Synthesis</a:t>
            </a:r>
          </a:p>
          <a:p>
            <a:r>
              <a:rPr lang="en-US" b="1" dirty="0"/>
              <a:t>Characterization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B93B410-D19A-4FA6-AA41-98334757AEEB}"/>
              </a:ext>
            </a:extLst>
          </p:cNvPr>
          <p:cNvCxnSpPr>
            <a:cxnSpLocks/>
          </p:cNvCxnSpPr>
          <p:nvPr/>
        </p:nvCxnSpPr>
        <p:spPr>
          <a:xfrm flipV="1">
            <a:off x="4858414" y="2045314"/>
            <a:ext cx="356594" cy="5071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39C603A-4464-4DFB-9C47-1CD91BAE8375}"/>
              </a:ext>
            </a:extLst>
          </p:cNvPr>
          <p:cNvCxnSpPr>
            <a:cxnSpLocks/>
          </p:cNvCxnSpPr>
          <p:nvPr/>
        </p:nvCxnSpPr>
        <p:spPr>
          <a:xfrm flipH="1">
            <a:off x="3530362" y="3980519"/>
            <a:ext cx="382778" cy="6089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979DDAE-9D8F-451E-8BDD-1A709B44D972}"/>
              </a:ext>
            </a:extLst>
          </p:cNvPr>
          <p:cNvCxnSpPr/>
          <p:nvPr/>
        </p:nvCxnSpPr>
        <p:spPr>
          <a:xfrm>
            <a:off x="7079108" y="3857434"/>
            <a:ext cx="405514" cy="6179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690A159-B9A7-428F-B426-F5BC9921CA52}"/>
              </a:ext>
            </a:extLst>
          </p:cNvPr>
          <p:cNvCxnSpPr/>
          <p:nvPr/>
        </p:nvCxnSpPr>
        <p:spPr>
          <a:xfrm>
            <a:off x="6421120" y="5694385"/>
            <a:ext cx="8607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9501D7D-560E-4CB8-BF90-358CAD2B7AD2}"/>
              </a:ext>
            </a:extLst>
          </p:cNvPr>
          <p:cNvCxnSpPr>
            <a:cxnSpLocks/>
          </p:cNvCxnSpPr>
          <p:nvPr/>
        </p:nvCxnSpPr>
        <p:spPr>
          <a:xfrm flipH="1" flipV="1">
            <a:off x="4008551" y="5649818"/>
            <a:ext cx="76234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1DF9DCC-563E-4C33-B565-5FF71E1C5B7B}"/>
              </a:ext>
            </a:extLst>
          </p:cNvPr>
          <p:cNvSpPr txBox="1"/>
          <p:nvPr/>
        </p:nvSpPr>
        <p:spPr>
          <a:xfrm>
            <a:off x="11365453" y="6412746"/>
            <a:ext cx="69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701710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962598" y="538569"/>
            <a:ext cx="261321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/>
              <a:t>Acknowledgement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0220" y="1295957"/>
            <a:ext cx="72590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Benjamin Schwartz (UCLA)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Martin Brinkmann (University of Strasbourg) 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Nicholas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Hestand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(University of Chicago)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David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Bialas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AutoNum type="arabicPeriod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Chuwei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Zhong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April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Oleson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Mohammad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Balooch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Qarai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864529" y="403535"/>
            <a:ext cx="12971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/>
              <a:t>Funding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534" y="2020708"/>
            <a:ext cx="2246184" cy="2246184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254089" y="1234651"/>
            <a:ext cx="332014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400" b="1" dirty="0">
                <a:cs typeface="Times New Roman" panose="02020603050405020304" pitchFamily="18" charset="0"/>
              </a:rPr>
              <a:t>THANKS to 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308348" y="4558140"/>
            <a:ext cx="345575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cs typeface="Times New Roman" panose="02020603050405020304" pitchFamily="18" charset="0"/>
              </a:rPr>
              <a:t>For No TA duties!!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8A8DD9-FBB9-454E-9617-3A59AB42A096}"/>
              </a:ext>
            </a:extLst>
          </p:cNvPr>
          <p:cNvSpPr txBox="1"/>
          <p:nvPr/>
        </p:nvSpPr>
        <p:spPr>
          <a:xfrm>
            <a:off x="11365453" y="6412746"/>
            <a:ext cx="69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686359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6132661"/>
              </p:ext>
            </p:extLst>
          </p:nvPr>
        </p:nvGraphicFramePr>
        <p:xfrm>
          <a:off x="7450340" y="394220"/>
          <a:ext cx="3840163" cy="292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44" name="Graph" r:id="rId3" imgW="3840480" imgH="2926080" progId="Origin50.Graph">
                  <p:embed/>
                </p:oleObj>
              </mc:Choice>
              <mc:Fallback>
                <p:oleObj name="Graph" r:id="rId3" imgW="3840480" imgH="292608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50340" y="394220"/>
                        <a:ext cx="3840163" cy="2925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8376003"/>
              </p:ext>
            </p:extLst>
          </p:nvPr>
        </p:nvGraphicFramePr>
        <p:xfrm>
          <a:off x="7533467" y="3444990"/>
          <a:ext cx="3840163" cy="292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45" name="Graph" r:id="rId5" imgW="3840480" imgH="2926080" progId="Origin50.Graph">
                  <p:embed/>
                </p:oleObj>
              </mc:Choice>
              <mc:Fallback>
                <p:oleObj name="Graph" r:id="rId5" imgW="3840480" imgH="292608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33467" y="3444990"/>
                        <a:ext cx="3840163" cy="2925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5283266"/>
              </p:ext>
            </p:extLst>
          </p:nvPr>
        </p:nvGraphicFramePr>
        <p:xfrm>
          <a:off x="3725170" y="635605"/>
          <a:ext cx="3840163" cy="292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46" name="Graph" r:id="rId7" imgW="3840480" imgH="2926080" progId="Origin50.Graph">
                  <p:embed/>
                </p:oleObj>
              </mc:Choice>
              <mc:Fallback>
                <p:oleObj name="Graph" r:id="rId7" imgW="3840480" imgH="292608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25170" y="635605"/>
                        <a:ext cx="3840163" cy="2925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7498325"/>
              </p:ext>
            </p:extLst>
          </p:nvPr>
        </p:nvGraphicFramePr>
        <p:xfrm>
          <a:off x="2803525" y="3331975"/>
          <a:ext cx="3840163" cy="292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47" name="Graph" r:id="rId9" imgW="3840480" imgH="2926080" progId="Origin50.Graph">
                  <p:embed/>
                </p:oleObj>
              </mc:Choice>
              <mc:Fallback>
                <p:oleObj name="Graph" r:id="rId9" imgW="3840480" imgH="292608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803525" y="3331975"/>
                        <a:ext cx="3840163" cy="2925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7731405"/>
              </p:ext>
            </p:extLst>
          </p:nvPr>
        </p:nvGraphicFramePr>
        <p:xfrm>
          <a:off x="0" y="464401"/>
          <a:ext cx="3840163" cy="292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48" name="Graph" r:id="rId11" imgW="3840480" imgH="2926080" progId="Origin50.Graph">
                  <p:embed/>
                </p:oleObj>
              </mc:Choice>
              <mc:Fallback>
                <p:oleObj name="Graph" r:id="rId11" imgW="3840480" imgH="292608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0" y="464401"/>
                        <a:ext cx="3840163" cy="2925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460617"/>
              </p:ext>
            </p:extLst>
          </p:nvPr>
        </p:nvGraphicFramePr>
        <p:xfrm>
          <a:off x="438554" y="3464820"/>
          <a:ext cx="3840163" cy="292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49" name="Graph" r:id="rId13" imgW="3840480" imgH="2926080" progId="Origin50.Graph">
                  <p:embed/>
                </p:oleObj>
              </mc:Choice>
              <mc:Fallback>
                <p:oleObj name="Graph" r:id="rId13" imgW="3840480" imgH="292608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38554" y="3464820"/>
                        <a:ext cx="3840163" cy="2925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8559747"/>
              </p:ext>
            </p:extLst>
          </p:nvPr>
        </p:nvGraphicFramePr>
        <p:xfrm>
          <a:off x="5954048" y="3331974"/>
          <a:ext cx="3840163" cy="292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50" name="Graph" r:id="rId15" imgW="3840480" imgH="2926080" progId="Origin50.Graph">
                  <p:embed/>
                </p:oleObj>
              </mc:Choice>
              <mc:Fallback>
                <p:oleObj name="Graph" r:id="rId15" imgW="3840480" imgH="292608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954048" y="3331974"/>
                        <a:ext cx="3840163" cy="2925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0728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8600" y="308113"/>
            <a:ext cx="467139" cy="407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873409" y="1242391"/>
            <a:ext cx="308113" cy="248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2"/>
          <p:cNvGrpSpPr>
            <a:grpSpLocks/>
          </p:cNvGrpSpPr>
          <p:nvPr/>
        </p:nvGrpSpPr>
        <p:grpSpPr bwMode="auto">
          <a:xfrm>
            <a:off x="5439794" y="2340059"/>
            <a:ext cx="5322768" cy="3275550"/>
            <a:chOff x="514350" y="2159000"/>
            <a:chExt cx="3219450" cy="1981200"/>
          </a:xfrm>
        </p:grpSpPr>
        <p:pic>
          <p:nvPicPr>
            <p:cNvPr id="9" name="Picture 1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350" y="2159000"/>
              <a:ext cx="3219450" cy="198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2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350" y="2545567"/>
              <a:ext cx="190500" cy="1028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3" name="Group 52"/>
          <p:cNvGrpSpPr/>
          <p:nvPr/>
        </p:nvGrpSpPr>
        <p:grpSpPr>
          <a:xfrm>
            <a:off x="11023597" y="1899223"/>
            <a:ext cx="1297364" cy="2600352"/>
            <a:chOff x="11023597" y="2138657"/>
            <a:chExt cx="1297364" cy="2360918"/>
          </a:xfrm>
        </p:grpSpPr>
        <p:sp>
          <p:nvSpPr>
            <p:cNvPr id="5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1023597" y="2138657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888230" y="2925057"/>
              <a:ext cx="22191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Background</a:t>
              </a: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79006" y="2921362"/>
              <a:ext cx="653719" cy="653719"/>
            </a:xfrm>
            <a:prstGeom prst="rect">
              <a:avLst/>
            </a:prstGeom>
          </p:spPr>
        </p:pic>
      </p:grpSp>
      <p:pic>
        <p:nvPicPr>
          <p:cNvPr id="54" name="Picture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466" y="1760367"/>
            <a:ext cx="4060447" cy="3457245"/>
          </a:xfrm>
          <a:prstGeom prst="rect">
            <a:avLst/>
          </a:prstGeom>
        </p:spPr>
      </p:pic>
      <p:sp>
        <p:nvSpPr>
          <p:cNvPr id="56" name="Text Box 53"/>
          <p:cNvSpPr txBox="1">
            <a:spLocks noChangeArrowheads="1"/>
          </p:cNvSpPr>
          <p:nvPr/>
        </p:nvSpPr>
        <p:spPr bwMode="auto">
          <a:xfrm>
            <a:off x="884154" y="-72042"/>
            <a:ext cx="10448373" cy="95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 err="1"/>
              <a:t>Polarons</a:t>
            </a:r>
            <a:r>
              <a:rPr lang="en-US" altLang="en-US" sz="2800" b="1" dirty="0"/>
              <a:t> (holes) in Semiconducting Polymers: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/>
              <a:t>Conventional Interpretation 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442722" y="960902"/>
            <a:ext cx="4099461" cy="562556"/>
            <a:chOff x="8684637" y="1367357"/>
            <a:chExt cx="2679509" cy="562556"/>
          </a:xfrm>
        </p:grpSpPr>
        <p:sp>
          <p:nvSpPr>
            <p:cNvPr id="58" name="Rounded Rectangle 57"/>
            <p:cNvSpPr/>
            <p:nvPr/>
          </p:nvSpPr>
          <p:spPr>
            <a:xfrm>
              <a:off x="8684637" y="1413498"/>
              <a:ext cx="2679509" cy="516415"/>
            </a:xfrm>
            <a:prstGeom prst="roundRect">
              <a:avLst>
                <a:gd name="adj" fmla="val 50000"/>
              </a:avLst>
            </a:prstGeom>
            <a:solidFill>
              <a:srgbClr val="FF596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850015" y="1367357"/>
              <a:ext cx="22690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Single Chain </a:t>
              </a:r>
              <a:r>
                <a:rPr lang="en-US" sz="28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Polaron</a:t>
              </a:r>
              <a:endPara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695739" y="5616009"/>
            <a:ext cx="409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P1 and P2 are mid-gap/Polaron states</a:t>
            </a:r>
          </a:p>
        </p:txBody>
      </p:sp>
      <p:sp>
        <p:nvSpPr>
          <p:cNvPr id="62" name="Rectangle 1"/>
          <p:cNvSpPr>
            <a:spLocks noChangeArrowheads="1"/>
          </p:cNvSpPr>
          <p:nvPr/>
        </p:nvSpPr>
        <p:spPr bwMode="auto">
          <a:xfrm>
            <a:off x="8171124" y="6011819"/>
            <a:ext cx="35573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 err="1"/>
              <a:t>Osterbacka</a:t>
            </a:r>
            <a:r>
              <a:rPr lang="en-US" altLang="en-US" sz="2000" b="1" dirty="0"/>
              <a:t> et. al. Science 2000</a:t>
            </a:r>
          </a:p>
        </p:txBody>
      </p:sp>
      <p:grpSp>
        <p:nvGrpSpPr>
          <p:cNvPr id="82" name="Group 81"/>
          <p:cNvGrpSpPr/>
          <p:nvPr/>
        </p:nvGrpSpPr>
        <p:grpSpPr>
          <a:xfrm>
            <a:off x="5511763" y="778828"/>
            <a:ext cx="5178829" cy="1175603"/>
            <a:chOff x="5597272" y="679694"/>
            <a:chExt cx="5178829" cy="1175603"/>
          </a:xfrm>
        </p:grpSpPr>
        <p:grpSp>
          <p:nvGrpSpPr>
            <p:cNvPr id="64" name="Group 63"/>
            <p:cNvGrpSpPr/>
            <p:nvPr/>
          </p:nvGrpSpPr>
          <p:grpSpPr>
            <a:xfrm>
              <a:off x="5597272" y="1126442"/>
              <a:ext cx="5178829" cy="728855"/>
              <a:chOff x="966841" y="774998"/>
              <a:chExt cx="11088224" cy="1560530"/>
            </a:xfrm>
          </p:grpSpPr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6361" y="774999"/>
                <a:ext cx="1399055" cy="1442325"/>
              </a:xfrm>
              <a:prstGeom prst="rect">
                <a:avLst/>
              </a:prstGeom>
            </p:spPr>
          </p:pic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2513867" y="893203"/>
                <a:ext cx="1399055" cy="1442325"/>
              </a:xfrm>
              <a:prstGeom prst="rect">
                <a:avLst/>
              </a:prstGeom>
            </p:spPr>
          </p:pic>
          <p:pic>
            <p:nvPicPr>
              <p:cNvPr id="67" name="Picture 6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6841" y="774998"/>
                <a:ext cx="1399055" cy="1442325"/>
              </a:xfrm>
              <a:prstGeom prst="rect">
                <a:avLst/>
              </a:prstGeom>
            </p:spPr>
          </p:pic>
          <p:cxnSp>
            <p:nvCxnSpPr>
              <p:cNvPr id="68" name="Straight Connector 67"/>
              <p:cNvCxnSpPr/>
              <p:nvPr/>
            </p:nvCxnSpPr>
            <p:spPr>
              <a:xfrm>
                <a:off x="2191165" y="1523056"/>
                <a:ext cx="525795" cy="7689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flipV="1">
                <a:off x="3811188" y="1523056"/>
                <a:ext cx="520121" cy="7689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0" name="Picture 6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5748239" y="893203"/>
                <a:ext cx="1399055" cy="1442325"/>
              </a:xfrm>
              <a:prstGeom prst="rect">
                <a:avLst/>
              </a:prstGeom>
            </p:spPr>
          </p:pic>
          <p:cxnSp>
            <p:nvCxnSpPr>
              <p:cNvPr id="71" name="Straight Connector 70"/>
              <p:cNvCxnSpPr/>
              <p:nvPr/>
            </p:nvCxnSpPr>
            <p:spPr>
              <a:xfrm>
                <a:off x="5425537" y="1523056"/>
                <a:ext cx="525795" cy="7689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35585" y="774999"/>
                <a:ext cx="1399055" cy="1442325"/>
              </a:xfrm>
              <a:prstGeom prst="rect">
                <a:avLst/>
              </a:prstGeom>
            </p:spPr>
          </p:pic>
          <p:cxnSp>
            <p:nvCxnSpPr>
              <p:cNvPr id="73" name="Straight Connector 72"/>
              <p:cNvCxnSpPr/>
              <p:nvPr/>
            </p:nvCxnSpPr>
            <p:spPr>
              <a:xfrm flipV="1">
                <a:off x="7020412" y="1523056"/>
                <a:ext cx="520121" cy="7689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4" name="Picture 7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8957463" y="893203"/>
                <a:ext cx="1399055" cy="1442325"/>
              </a:xfrm>
              <a:prstGeom prst="rect">
                <a:avLst/>
              </a:prstGeom>
            </p:spPr>
          </p:pic>
          <p:cxnSp>
            <p:nvCxnSpPr>
              <p:cNvPr id="75" name="Straight Connector 74"/>
              <p:cNvCxnSpPr/>
              <p:nvPr/>
            </p:nvCxnSpPr>
            <p:spPr>
              <a:xfrm>
                <a:off x="8634761" y="1523056"/>
                <a:ext cx="525795" cy="7689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6" name="Picture 7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56010" y="774999"/>
                <a:ext cx="1399055" cy="1442325"/>
              </a:xfrm>
              <a:prstGeom prst="rect">
                <a:avLst/>
              </a:prstGeom>
            </p:spPr>
          </p:pic>
          <p:cxnSp>
            <p:nvCxnSpPr>
              <p:cNvPr id="77" name="Straight Connector 76"/>
              <p:cNvCxnSpPr/>
              <p:nvPr/>
            </p:nvCxnSpPr>
            <p:spPr>
              <a:xfrm flipV="1">
                <a:off x="10240837" y="1523056"/>
                <a:ext cx="520121" cy="7689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/>
            <p:cNvGrpSpPr/>
            <p:nvPr/>
          </p:nvGrpSpPr>
          <p:grpSpPr>
            <a:xfrm>
              <a:off x="7918523" y="679694"/>
              <a:ext cx="447558" cy="646331"/>
              <a:chOff x="255006" y="775145"/>
              <a:chExt cx="447558" cy="646331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322589" y="945051"/>
                <a:ext cx="312392" cy="3325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2"/>
              <p:cNvSpPr txBox="1">
                <a:spLocks noChangeArrowheads="1"/>
              </p:cNvSpPr>
              <p:nvPr/>
            </p:nvSpPr>
            <p:spPr bwMode="auto">
              <a:xfrm>
                <a:off x="255006" y="775145"/>
                <a:ext cx="447558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3600" b="1" dirty="0"/>
                  <a:t>+</a:t>
                </a:r>
              </a:p>
            </p:txBody>
          </p:sp>
        </p:grpSp>
      </p:grpSp>
      <p:grpSp>
        <p:nvGrpSpPr>
          <p:cNvPr id="83" name="Group 82"/>
          <p:cNvGrpSpPr/>
          <p:nvPr/>
        </p:nvGrpSpPr>
        <p:grpSpPr>
          <a:xfrm>
            <a:off x="9743817" y="536327"/>
            <a:ext cx="1647567" cy="516415"/>
            <a:chOff x="8801530" y="1333317"/>
            <a:chExt cx="2679509" cy="516415"/>
          </a:xfrm>
        </p:grpSpPr>
        <p:sp>
          <p:nvSpPr>
            <p:cNvPr id="84" name="Rounded Rectangle 83"/>
            <p:cNvSpPr/>
            <p:nvPr/>
          </p:nvSpPr>
          <p:spPr>
            <a:xfrm>
              <a:off x="8801530" y="1333317"/>
              <a:ext cx="2679509" cy="516415"/>
            </a:xfrm>
            <a:prstGeom prst="roundRect">
              <a:avLst>
                <a:gd name="adj" fmla="val 50000"/>
              </a:avLst>
            </a:prstGeom>
            <a:solidFill>
              <a:srgbClr val="FF596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8978167" y="1386571"/>
              <a:ext cx="2393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P3HT Chain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013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BA5124-DAA1-478C-A7FC-150061720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247" y="1641100"/>
            <a:ext cx="2953865" cy="25150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70A1104-5EE8-4DA0-B7DF-40FD14186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648" y="531637"/>
            <a:ext cx="3444465" cy="846933"/>
          </a:xfrm>
          <a:prstGeom prst="rect">
            <a:avLst/>
          </a:prstGeom>
        </p:spPr>
      </p:pic>
      <p:grpSp>
        <p:nvGrpSpPr>
          <p:cNvPr id="22" name="Group 2">
            <a:extLst>
              <a:ext uri="{FF2B5EF4-FFF2-40B4-BE49-F238E27FC236}">
                <a16:creationId xmlns:a16="http://schemas.microsoft.com/office/drawing/2014/main" id="{D8FADF92-22BD-43C0-BEF4-02A2C360CB89}"/>
              </a:ext>
            </a:extLst>
          </p:cNvPr>
          <p:cNvGrpSpPr>
            <a:grpSpLocks/>
          </p:cNvGrpSpPr>
          <p:nvPr/>
        </p:nvGrpSpPr>
        <p:grpSpPr bwMode="auto">
          <a:xfrm>
            <a:off x="764653" y="4594194"/>
            <a:ext cx="3678685" cy="2263806"/>
            <a:chOff x="514350" y="2159000"/>
            <a:chExt cx="3219450" cy="1981200"/>
          </a:xfrm>
        </p:grpSpPr>
        <p:pic>
          <p:nvPicPr>
            <p:cNvPr id="23" name="Picture 19">
              <a:extLst>
                <a:ext uri="{FF2B5EF4-FFF2-40B4-BE49-F238E27FC236}">
                  <a16:creationId xmlns:a16="http://schemas.microsoft.com/office/drawing/2014/main" id="{B843F48A-A20F-42E7-925C-16ABD83E33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350" y="2159000"/>
              <a:ext cx="3219450" cy="198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22">
              <a:extLst>
                <a:ext uri="{FF2B5EF4-FFF2-40B4-BE49-F238E27FC236}">
                  <a16:creationId xmlns:a16="http://schemas.microsoft.com/office/drawing/2014/main" id="{99ED1EE7-31D8-41F3-920E-F257BC7B5E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350" y="2545567"/>
              <a:ext cx="190500" cy="1028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61AC8B86-2122-4141-8AE0-1E94988FB9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1311" y="394120"/>
            <a:ext cx="2830095" cy="119337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2A83407-5B4A-43C9-959E-3057D40C47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1117" y="1744422"/>
            <a:ext cx="1242378" cy="283479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867EBDD-6729-492E-B141-A037D8E71A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3335" y="1739602"/>
            <a:ext cx="1926980" cy="275974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007E70B-854F-4A5B-9DE2-6C1CBEA284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2842" y="1773613"/>
            <a:ext cx="1474684" cy="2630763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7528047D-843A-40BB-A7DE-D2B05E483A63}"/>
              </a:ext>
            </a:extLst>
          </p:cNvPr>
          <p:cNvGrpSpPr>
            <a:grpSpLocks/>
          </p:cNvGrpSpPr>
          <p:nvPr/>
        </p:nvGrpSpPr>
        <p:grpSpPr bwMode="auto">
          <a:xfrm>
            <a:off x="6663152" y="4487386"/>
            <a:ext cx="3791488" cy="2370617"/>
            <a:chOff x="514350" y="4295774"/>
            <a:chExt cx="3219450" cy="2012949"/>
          </a:xfrm>
        </p:grpSpPr>
        <p:pic>
          <p:nvPicPr>
            <p:cNvPr id="35" name="Picture 21">
              <a:extLst>
                <a:ext uri="{FF2B5EF4-FFF2-40B4-BE49-F238E27FC236}">
                  <a16:creationId xmlns:a16="http://schemas.microsoft.com/office/drawing/2014/main" id="{4A4B9140-8161-47B5-A407-4633F77EDC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4295774"/>
              <a:ext cx="3200400" cy="1733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23">
              <a:extLst>
                <a:ext uri="{FF2B5EF4-FFF2-40B4-BE49-F238E27FC236}">
                  <a16:creationId xmlns:a16="http://schemas.microsoft.com/office/drawing/2014/main" id="{D844D640-92C6-466B-BC28-34F7648CD7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350" y="4648200"/>
              <a:ext cx="190500" cy="1028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24">
              <a:extLst>
                <a:ext uri="{FF2B5EF4-FFF2-40B4-BE49-F238E27FC236}">
                  <a16:creationId xmlns:a16="http://schemas.microsoft.com/office/drawing/2014/main" id="{853C50E8-069D-4105-B823-E7EA533DA3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494" y="5994398"/>
              <a:ext cx="3205162" cy="314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8" name="Rounded Rectangle 5">
            <a:extLst>
              <a:ext uri="{FF2B5EF4-FFF2-40B4-BE49-F238E27FC236}">
                <a16:creationId xmlns:a16="http://schemas.microsoft.com/office/drawing/2014/main" id="{02C3FD28-860A-4F28-BD31-96B74FC781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7245" y="5168780"/>
            <a:ext cx="224348" cy="1398914"/>
          </a:xfrm>
          <a:prstGeom prst="roundRect">
            <a:avLst>
              <a:gd name="adj" fmla="val 16667"/>
            </a:avLst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accent2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79F060E-530F-461C-9913-71C1C4A06F81}"/>
              </a:ext>
            </a:extLst>
          </p:cNvPr>
          <p:cNvCxnSpPr>
            <a:cxnSpLocks/>
          </p:cNvCxnSpPr>
          <p:nvPr/>
        </p:nvCxnSpPr>
        <p:spPr>
          <a:xfrm flipV="1">
            <a:off x="5923869" y="5431788"/>
            <a:ext cx="1023376" cy="48701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43085A8-27F7-4FCE-A449-FF4CBC1FBCC3}"/>
              </a:ext>
            </a:extLst>
          </p:cNvPr>
          <p:cNvSpPr txBox="1"/>
          <p:nvPr/>
        </p:nvSpPr>
        <p:spPr>
          <a:xfrm>
            <a:off x="5127194" y="5996940"/>
            <a:ext cx="2809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Interchain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D300CA1-6692-47D3-8CC0-8FEB2D588D82}"/>
              </a:ext>
            </a:extLst>
          </p:cNvPr>
          <p:cNvGrpSpPr/>
          <p:nvPr/>
        </p:nvGrpSpPr>
        <p:grpSpPr>
          <a:xfrm>
            <a:off x="11023597" y="1899223"/>
            <a:ext cx="1297364" cy="2600352"/>
            <a:chOff x="11023597" y="2138657"/>
            <a:chExt cx="1297364" cy="2360918"/>
          </a:xfrm>
        </p:grpSpPr>
        <p:sp>
          <p:nvSpPr>
            <p:cNvPr id="43" name="Freeform: Shape 39">
              <a:extLst>
                <a:ext uri="{FF2B5EF4-FFF2-40B4-BE49-F238E27FC236}">
                  <a16:creationId xmlns:a16="http://schemas.microsoft.com/office/drawing/2014/main" id="{9D4935F9-AAC0-49E1-B5AF-DBEA29EA89A4}"/>
                </a:ext>
              </a:extLst>
            </p:cNvPr>
            <p:cNvSpPr/>
            <p:nvPr/>
          </p:nvSpPr>
          <p:spPr>
            <a:xfrm>
              <a:off x="11023597" y="2138657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4ECEF8F-AE86-42B1-9102-BD94F5B547CA}"/>
                </a:ext>
              </a:extLst>
            </p:cNvPr>
            <p:cNvSpPr txBox="1"/>
            <p:nvPr/>
          </p:nvSpPr>
          <p:spPr>
            <a:xfrm rot="16200000">
              <a:off x="10888230" y="2925057"/>
              <a:ext cx="22191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Background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532A180-639C-4B93-A6BC-AE7ED4592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79006" y="2921362"/>
              <a:ext cx="653719" cy="653719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BF10590-8F2C-411A-84BF-2D35E47B454F}"/>
              </a:ext>
            </a:extLst>
          </p:cNvPr>
          <p:cNvGrpSpPr/>
          <p:nvPr/>
        </p:nvGrpSpPr>
        <p:grpSpPr>
          <a:xfrm>
            <a:off x="149806" y="1150454"/>
            <a:ext cx="1229693" cy="539585"/>
            <a:chOff x="8801530" y="1310147"/>
            <a:chExt cx="2679509" cy="539585"/>
          </a:xfrm>
        </p:grpSpPr>
        <p:sp>
          <p:nvSpPr>
            <p:cNvPr id="47" name="Rounded Rectangle 83">
              <a:extLst>
                <a:ext uri="{FF2B5EF4-FFF2-40B4-BE49-F238E27FC236}">
                  <a16:creationId xmlns:a16="http://schemas.microsoft.com/office/drawing/2014/main" id="{9804783B-5C60-4429-BC3C-0750A8715E56}"/>
                </a:ext>
              </a:extLst>
            </p:cNvPr>
            <p:cNvSpPr/>
            <p:nvPr/>
          </p:nvSpPr>
          <p:spPr>
            <a:xfrm>
              <a:off x="8801530" y="1333317"/>
              <a:ext cx="2679509" cy="516415"/>
            </a:xfrm>
            <a:prstGeom prst="roundRect">
              <a:avLst>
                <a:gd name="adj" fmla="val 50000"/>
              </a:avLst>
            </a:prstGeom>
            <a:solidFill>
              <a:srgbClr val="FF596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BDF6A94-BB45-465F-844C-6E1D94AEAECD}"/>
                </a:ext>
              </a:extLst>
            </p:cNvPr>
            <p:cNvSpPr txBox="1"/>
            <p:nvPr/>
          </p:nvSpPr>
          <p:spPr>
            <a:xfrm>
              <a:off x="9337827" y="1310147"/>
              <a:ext cx="18232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P3HT Chain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B101627-AC50-4FD8-908C-5DF73961B82E}"/>
              </a:ext>
            </a:extLst>
          </p:cNvPr>
          <p:cNvGrpSpPr/>
          <p:nvPr/>
        </p:nvGrpSpPr>
        <p:grpSpPr>
          <a:xfrm>
            <a:off x="1352335" y="63472"/>
            <a:ext cx="2734815" cy="439930"/>
            <a:chOff x="8684637" y="1413498"/>
            <a:chExt cx="2712238" cy="516415"/>
          </a:xfrm>
        </p:grpSpPr>
        <p:sp>
          <p:nvSpPr>
            <p:cNvPr id="50" name="Rounded Rectangle 57">
              <a:extLst>
                <a:ext uri="{FF2B5EF4-FFF2-40B4-BE49-F238E27FC236}">
                  <a16:creationId xmlns:a16="http://schemas.microsoft.com/office/drawing/2014/main" id="{5A0614FD-9F94-43F1-9C4E-3E52F4542D4B}"/>
                </a:ext>
              </a:extLst>
            </p:cNvPr>
            <p:cNvSpPr/>
            <p:nvPr/>
          </p:nvSpPr>
          <p:spPr>
            <a:xfrm>
              <a:off x="8684637" y="1413498"/>
              <a:ext cx="2679509" cy="516415"/>
            </a:xfrm>
            <a:prstGeom prst="roundRect">
              <a:avLst>
                <a:gd name="adj" fmla="val 50000"/>
              </a:avLst>
            </a:prstGeom>
            <a:solidFill>
              <a:srgbClr val="FF596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EB47611-295A-419A-A7F5-CF57D7F3717B}"/>
                </a:ext>
              </a:extLst>
            </p:cNvPr>
            <p:cNvSpPr txBox="1"/>
            <p:nvPr/>
          </p:nvSpPr>
          <p:spPr>
            <a:xfrm>
              <a:off x="8882744" y="1437621"/>
              <a:ext cx="25141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Single Chain </a:t>
              </a:r>
              <a:r>
                <a:rPr lang="en-US" sz="20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Polaron</a:t>
              </a:r>
              <a:endPara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D422985-4C12-4F1C-8E7F-A6F630B52DE6}"/>
              </a:ext>
            </a:extLst>
          </p:cNvPr>
          <p:cNvGrpSpPr/>
          <p:nvPr/>
        </p:nvGrpSpPr>
        <p:grpSpPr>
          <a:xfrm>
            <a:off x="6531776" y="71659"/>
            <a:ext cx="2547356" cy="400110"/>
            <a:chOff x="8684637" y="1413498"/>
            <a:chExt cx="2745162" cy="516415"/>
          </a:xfrm>
        </p:grpSpPr>
        <p:sp>
          <p:nvSpPr>
            <p:cNvPr id="53" name="Rounded Rectangle 15">
              <a:extLst>
                <a:ext uri="{FF2B5EF4-FFF2-40B4-BE49-F238E27FC236}">
                  <a16:creationId xmlns:a16="http://schemas.microsoft.com/office/drawing/2014/main" id="{FFB18708-C2EB-46BE-9E29-B2A91CFF7AE5}"/>
                </a:ext>
              </a:extLst>
            </p:cNvPr>
            <p:cNvSpPr/>
            <p:nvPr/>
          </p:nvSpPr>
          <p:spPr>
            <a:xfrm>
              <a:off x="8684637" y="1413498"/>
              <a:ext cx="2679509" cy="516415"/>
            </a:xfrm>
            <a:prstGeom prst="roundRect">
              <a:avLst>
                <a:gd name="adj" fmla="val 50000"/>
              </a:avLst>
            </a:prstGeom>
            <a:solidFill>
              <a:srgbClr val="FF596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37E789A-1A42-406E-AD2B-A4BCD7718DE7}"/>
                </a:ext>
              </a:extLst>
            </p:cNvPr>
            <p:cNvSpPr txBox="1"/>
            <p:nvPr/>
          </p:nvSpPr>
          <p:spPr>
            <a:xfrm>
              <a:off x="8865924" y="1417246"/>
              <a:ext cx="256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Interchain</a:t>
              </a:r>
              <a:r>
                <a:rPr 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Polaron</a:t>
              </a:r>
              <a:endPara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FCC56F1-ECFE-4EED-B61D-BCE2E4502EA8}"/>
              </a:ext>
            </a:extLst>
          </p:cNvPr>
          <p:cNvCxnSpPr/>
          <p:nvPr/>
        </p:nvCxnSpPr>
        <p:spPr>
          <a:xfrm>
            <a:off x="5127194" y="47424"/>
            <a:ext cx="0" cy="6773978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14B9991-D048-45F3-85EA-B4969892D644}"/>
              </a:ext>
            </a:extLst>
          </p:cNvPr>
          <p:cNvSpPr txBox="1"/>
          <p:nvPr/>
        </p:nvSpPr>
        <p:spPr>
          <a:xfrm>
            <a:off x="11365453" y="6412746"/>
            <a:ext cx="69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5" name="Rectangle 1">
            <a:extLst>
              <a:ext uri="{FF2B5EF4-FFF2-40B4-BE49-F238E27FC236}">
                <a16:creationId xmlns:a16="http://schemas.microsoft.com/office/drawing/2014/main" id="{4206E4AE-9405-43AE-AB12-FC6F46E71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9943" y="76785"/>
            <a:ext cx="254909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 err="1"/>
              <a:t>Osterbacka</a:t>
            </a:r>
            <a:r>
              <a:rPr lang="en-US" altLang="en-US" sz="1400" b="1" dirty="0"/>
              <a:t> et. al. Science 2000</a:t>
            </a:r>
          </a:p>
        </p:txBody>
      </p:sp>
    </p:spTree>
    <p:extLst>
      <p:ext uri="{BB962C8B-B14F-4D97-AF65-F5344CB8AC3E}">
        <p14:creationId xmlns:p14="http://schemas.microsoft.com/office/powerpoint/2010/main" val="315760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3"/>
          <p:cNvSpPr txBox="1">
            <a:spLocks noChangeArrowheads="1"/>
          </p:cNvSpPr>
          <p:nvPr/>
        </p:nvSpPr>
        <p:spPr bwMode="auto">
          <a:xfrm>
            <a:off x="884154" y="-72042"/>
            <a:ext cx="10448373" cy="95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 err="1"/>
              <a:t>Polarons</a:t>
            </a:r>
            <a:r>
              <a:rPr lang="en-US" altLang="en-US" sz="2800" b="1" dirty="0"/>
              <a:t> (holes) in Semiconducting Polymers: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/>
              <a:t>Conventional Interpretation </a:t>
            </a: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6053552" y="3313989"/>
            <a:ext cx="4763378" cy="2978286"/>
            <a:chOff x="514350" y="4295775"/>
            <a:chExt cx="3219450" cy="2012948"/>
          </a:xfrm>
        </p:grpSpPr>
        <p:pic>
          <p:nvPicPr>
            <p:cNvPr id="7" name="Picture 2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4295775"/>
              <a:ext cx="3200400" cy="1733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350" y="4648200"/>
              <a:ext cx="190500" cy="1028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2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494" y="5994398"/>
              <a:ext cx="3205162" cy="314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6434529" y="3757914"/>
            <a:ext cx="336380" cy="2097483"/>
          </a:xfrm>
          <a:prstGeom prst="roundRect">
            <a:avLst>
              <a:gd name="adj" fmla="val 16667"/>
            </a:avLst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accent2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42722" y="980116"/>
            <a:ext cx="4099461" cy="543342"/>
            <a:chOff x="8684637" y="1386571"/>
            <a:chExt cx="2679509" cy="543342"/>
          </a:xfrm>
        </p:grpSpPr>
        <p:sp>
          <p:nvSpPr>
            <p:cNvPr id="16" name="Rounded Rectangle 15"/>
            <p:cNvSpPr/>
            <p:nvPr/>
          </p:nvSpPr>
          <p:spPr>
            <a:xfrm>
              <a:off x="8684637" y="1413498"/>
              <a:ext cx="2679509" cy="516415"/>
            </a:xfrm>
            <a:prstGeom prst="roundRect">
              <a:avLst>
                <a:gd name="adj" fmla="val 50000"/>
              </a:avLst>
            </a:prstGeom>
            <a:solidFill>
              <a:srgbClr val="FF596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978167" y="1386571"/>
              <a:ext cx="22690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Interchain</a:t>
              </a:r>
              <a:r>
                <a:rPr lang="en-US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Polaron</a:t>
              </a:r>
              <a:endPara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7574949" y="6412949"/>
            <a:ext cx="35573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 err="1"/>
              <a:t>Osterbacka</a:t>
            </a:r>
            <a:r>
              <a:rPr lang="en-US" altLang="en-US" sz="2000" b="1" dirty="0"/>
              <a:t> et. al. Science 2000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5953504" y="2140009"/>
            <a:ext cx="5178829" cy="728855"/>
            <a:chOff x="966841" y="774998"/>
            <a:chExt cx="11088224" cy="1560530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6361" y="774999"/>
              <a:ext cx="1399055" cy="1442325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513867" y="893203"/>
              <a:ext cx="1399055" cy="1442325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841" y="774998"/>
              <a:ext cx="1399055" cy="1442325"/>
            </a:xfrm>
            <a:prstGeom prst="rect">
              <a:avLst/>
            </a:prstGeom>
          </p:spPr>
        </p:pic>
        <p:cxnSp>
          <p:nvCxnSpPr>
            <p:cNvPr id="37" name="Straight Connector 36"/>
            <p:cNvCxnSpPr/>
            <p:nvPr/>
          </p:nvCxnSpPr>
          <p:spPr>
            <a:xfrm>
              <a:off x="2191165" y="1523056"/>
              <a:ext cx="525795" cy="7689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3811188" y="1523056"/>
              <a:ext cx="520121" cy="7689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748239" y="893203"/>
              <a:ext cx="1399055" cy="1442325"/>
            </a:xfrm>
            <a:prstGeom prst="rect">
              <a:avLst/>
            </a:prstGeom>
          </p:spPr>
        </p:pic>
        <p:cxnSp>
          <p:nvCxnSpPr>
            <p:cNvPr id="40" name="Straight Connector 39"/>
            <p:cNvCxnSpPr/>
            <p:nvPr/>
          </p:nvCxnSpPr>
          <p:spPr>
            <a:xfrm>
              <a:off x="5425537" y="1523056"/>
              <a:ext cx="525795" cy="7689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5585" y="774999"/>
              <a:ext cx="1399055" cy="1442325"/>
            </a:xfrm>
            <a:prstGeom prst="rect">
              <a:avLst/>
            </a:prstGeom>
          </p:spPr>
        </p:pic>
        <p:cxnSp>
          <p:nvCxnSpPr>
            <p:cNvPr id="42" name="Straight Connector 41"/>
            <p:cNvCxnSpPr/>
            <p:nvPr/>
          </p:nvCxnSpPr>
          <p:spPr>
            <a:xfrm flipV="1">
              <a:off x="7020412" y="1523056"/>
              <a:ext cx="520121" cy="7689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957463" y="893203"/>
              <a:ext cx="1399055" cy="1442325"/>
            </a:xfrm>
            <a:prstGeom prst="rect">
              <a:avLst/>
            </a:prstGeom>
          </p:spPr>
        </p:pic>
        <p:cxnSp>
          <p:nvCxnSpPr>
            <p:cNvPr id="44" name="Straight Connector 43"/>
            <p:cNvCxnSpPr/>
            <p:nvPr/>
          </p:nvCxnSpPr>
          <p:spPr>
            <a:xfrm>
              <a:off x="8634761" y="1523056"/>
              <a:ext cx="525795" cy="7689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6010" y="774999"/>
              <a:ext cx="1399055" cy="1442325"/>
            </a:xfrm>
            <a:prstGeom prst="rect">
              <a:avLst/>
            </a:prstGeom>
          </p:spPr>
        </p:pic>
        <p:cxnSp>
          <p:nvCxnSpPr>
            <p:cNvPr id="46" name="Straight Connector 45"/>
            <p:cNvCxnSpPr/>
            <p:nvPr/>
          </p:nvCxnSpPr>
          <p:spPr>
            <a:xfrm flipV="1">
              <a:off x="10240837" y="1523056"/>
              <a:ext cx="520121" cy="7689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5953504" y="788054"/>
            <a:ext cx="5178829" cy="1225986"/>
            <a:chOff x="5953504" y="788054"/>
            <a:chExt cx="5178829" cy="1225986"/>
          </a:xfrm>
        </p:grpSpPr>
        <p:grpSp>
          <p:nvGrpSpPr>
            <p:cNvPr id="19" name="Group 18"/>
            <p:cNvGrpSpPr/>
            <p:nvPr/>
          </p:nvGrpSpPr>
          <p:grpSpPr>
            <a:xfrm>
              <a:off x="5953504" y="1285185"/>
              <a:ext cx="5178829" cy="728855"/>
              <a:chOff x="966841" y="774998"/>
              <a:chExt cx="11088224" cy="1560530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6361" y="774999"/>
                <a:ext cx="1399055" cy="1442325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2513867" y="893203"/>
                <a:ext cx="1399055" cy="1442325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6841" y="774998"/>
                <a:ext cx="1399055" cy="1442325"/>
              </a:xfrm>
              <a:prstGeom prst="rect">
                <a:avLst/>
              </a:prstGeom>
            </p:spPr>
          </p:pic>
          <p:cxnSp>
            <p:nvCxnSpPr>
              <p:cNvPr id="23" name="Straight Connector 22"/>
              <p:cNvCxnSpPr/>
              <p:nvPr/>
            </p:nvCxnSpPr>
            <p:spPr>
              <a:xfrm>
                <a:off x="2191165" y="1523056"/>
                <a:ext cx="525795" cy="7689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flipV="1">
                <a:off x="3811188" y="1523056"/>
                <a:ext cx="520121" cy="7689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5748239" y="893203"/>
                <a:ext cx="1399055" cy="1442325"/>
              </a:xfrm>
              <a:prstGeom prst="rect">
                <a:avLst/>
              </a:prstGeom>
            </p:spPr>
          </p:pic>
          <p:cxnSp>
            <p:nvCxnSpPr>
              <p:cNvPr id="26" name="Straight Connector 25"/>
              <p:cNvCxnSpPr/>
              <p:nvPr/>
            </p:nvCxnSpPr>
            <p:spPr>
              <a:xfrm>
                <a:off x="5425537" y="1523056"/>
                <a:ext cx="525795" cy="7689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35585" y="774999"/>
                <a:ext cx="1399055" cy="1442325"/>
              </a:xfrm>
              <a:prstGeom prst="rect">
                <a:avLst/>
              </a:prstGeom>
            </p:spPr>
          </p:pic>
          <p:cxnSp>
            <p:nvCxnSpPr>
              <p:cNvPr id="28" name="Straight Connector 27"/>
              <p:cNvCxnSpPr/>
              <p:nvPr/>
            </p:nvCxnSpPr>
            <p:spPr>
              <a:xfrm flipV="1">
                <a:off x="7020412" y="1523056"/>
                <a:ext cx="520121" cy="7689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8957463" y="893203"/>
                <a:ext cx="1399055" cy="1442325"/>
              </a:xfrm>
              <a:prstGeom prst="rect">
                <a:avLst/>
              </a:prstGeom>
            </p:spPr>
          </p:pic>
          <p:cxnSp>
            <p:nvCxnSpPr>
              <p:cNvPr id="30" name="Straight Connector 29"/>
              <p:cNvCxnSpPr/>
              <p:nvPr/>
            </p:nvCxnSpPr>
            <p:spPr>
              <a:xfrm>
                <a:off x="8634761" y="1523056"/>
                <a:ext cx="525795" cy="7689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56010" y="774999"/>
                <a:ext cx="1399055" cy="1442325"/>
              </a:xfrm>
              <a:prstGeom prst="rect">
                <a:avLst/>
              </a:prstGeom>
            </p:spPr>
          </p:pic>
          <p:cxnSp>
            <p:nvCxnSpPr>
              <p:cNvPr id="32" name="Straight Connector 31"/>
              <p:cNvCxnSpPr/>
              <p:nvPr/>
            </p:nvCxnSpPr>
            <p:spPr>
              <a:xfrm flipV="1">
                <a:off x="10240837" y="1523056"/>
                <a:ext cx="520121" cy="7689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/>
            <p:cNvGrpSpPr/>
            <p:nvPr/>
          </p:nvGrpSpPr>
          <p:grpSpPr>
            <a:xfrm>
              <a:off x="8253303" y="788054"/>
              <a:ext cx="447558" cy="646331"/>
              <a:chOff x="255006" y="775145"/>
              <a:chExt cx="447558" cy="646331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322589" y="945051"/>
                <a:ext cx="312392" cy="3325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extBox 2"/>
              <p:cNvSpPr txBox="1">
                <a:spLocks noChangeArrowheads="1"/>
              </p:cNvSpPr>
              <p:nvPr/>
            </p:nvSpPr>
            <p:spPr bwMode="auto">
              <a:xfrm>
                <a:off x="255006" y="775145"/>
                <a:ext cx="447558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3600" b="1" dirty="0"/>
                  <a:t>+</a:t>
                </a:r>
              </a:p>
            </p:txBody>
          </p:sp>
        </p:grpSp>
      </p:grpSp>
      <p:cxnSp>
        <p:nvCxnSpPr>
          <p:cNvPr id="52" name="Straight Arrow Connector 51"/>
          <p:cNvCxnSpPr/>
          <p:nvPr/>
        </p:nvCxnSpPr>
        <p:spPr>
          <a:xfrm flipV="1">
            <a:off x="4849104" y="4671391"/>
            <a:ext cx="1595041" cy="14747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137600" y="6176229"/>
            <a:ext cx="2809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Interchain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Interactions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11023597" y="1899223"/>
            <a:ext cx="1297364" cy="2600352"/>
            <a:chOff x="11023597" y="2138657"/>
            <a:chExt cx="1297364" cy="2360918"/>
          </a:xfrm>
        </p:grpSpPr>
        <p:sp>
          <p:nvSpPr>
            <p:cNvPr id="55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1023597" y="2138657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888230" y="2925057"/>
              <a:ext cx="22191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Background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79006" y="2921362"/>
              <a:ext cx="653719" cy="653719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59" y="1817467"/>
            <a:ext cx="1537772" cy="3506654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3344" y="1780502"/>
            <a:ext cx="1977956" cy="3520317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3278" y="1797345"/>
            <a:ext cx="2425738" cy="347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6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Box 1"/>
          <p:cNvSpPr txBox="1">
            <a:spLocks noChangeArrowheads="1"/>
          </p:cNvSpPr>
          <p:nvPr/>
        </p:nvSpPr>
        <p:spPr bwMode="auto">
          <a:xfrm>
            <a:off x="2357813" y="0"/>
            <a:ext cx="6821488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b="1" dirty="0" err="1"/>
              <a:t>Undoped</a:t>
            </a:r>
            <a:r>
              <a:rPr lang="en-US" altLang="en-US" sz="2400" b="1" dirty="0"/>
              <a:t> P3HT Films: Comparison to Experiment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 dirty="0"/>
              <a:t>(Electrically Generated holes- Charge-Modulation Spectroscopy)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9904824"/>
              </p:ext>
            </p:extLst>
          </p:nvPr>
        </p:nvGraphicFramePr>
        <p:xfrm>
          <a:off x="1607823" y="638435"/>
          <a:ext cx="4036683" cy="3143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" name="Graph" r:id="rId3" imgW="3718440" imgH="2895480" progId="Origin50.Graph">
                  <p:embed/>
                </p:oleObj>
              </mc:Choice>
              <mc:Fallback>
                <p:oleObj name="Graph" r:id="rId3" imgW="3718440" imgH="2895480" progId="Origin50.Graph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7823" y="638435"/>
                        <a:ext cx="4036683" cy="31438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2116454"/>
              </p:ext>
            </p:extLst>
          </p:nvPr>
        </p:nvGraphicFramePr>
        <p:xfrm>
          <a:off x="5768557" y="756985"/>
          <a:ext cx="3732250" cy="29067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" name="Graph" r:id="rId5" imgW="3718440" imgH="2895480" progId="Origin50.Graph">
                  <p:embed/>
                </p:oleObj>
              </mc:Choice>
              <mc:Fallback>
                <p:oleObj name="Graph" r:id="rId5" imgW="3718440" imgH="2895480" progId="Origin50.Graph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68557" y="756985"/>
                        <a:ext cx="3732250" cy="29067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0028081"/>
              </p:ext>
            </p:extLst>
          </p:nvPr>
        </p:nvGraphicFramePr>
        <p:xfrm>
          <a:off x="1535431" y="3663741"/>
          <a:ext cx="4181466" cy="32566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" name="Graph" r:id="rId7" imgW="3718440" imgH="2895480" progId="Origin50.Graph">
                  <p:embed/>
                </p:oleObj>
              </mc:Choice>
              <mc:Fallback>
                <p:oleObj name="Graph" r:id="rId7" imgW="3718440" imgH="2895480" progId="Origin50.Graph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35431" y="3663741"/>
                        <a:ext cx="4181466" cy="32566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4241200"/>
              </p:ext>
            </p:extLst>
          </p:nvPr>
        </p:nvGraphicFramePr>
        <p:xfrm>
          <a:off x="5644506" y="3763494"/>
          <a:ext cx="3986901" cy="31050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9" name="Graph" r:id="rId9" imgW="3718440" imgH="2895480" progId="Origin50.Graph">
                  <p:embed/>
                </p:oleObj>
              </mc:Choice>
              <mc:Fallback>
                <p:oleObj name="Graph" r:id="rId9" imgW="3718440" imgH="2895480" progId="Origin50.Graph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644506" y="3763494"/>
                        <a:ext cx="3986901" cy="31050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9209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311672" y="753109"/>
            <a:ext cx="2131921" cy="2175210"/>
            <a:chOff x="870588" y="871865"/>
            <a:chExt cx="2131921" cy="2175210"/>
          </a:xfrm>
        </p:grpSpPr>
        <p:sp>
          <p:nvSpPr>
            <p:cNvPr id="5" name="Arc 4"/>
            <p:cNvSpPr/>
            <p:nvPr/>
          </p:nvSpPr>
          <p:spPr>
            <a:xfrm rot="7541601">
              <a:off x="2042186" y="1032531"/>
              <a:ext cx="1004574" cy="683242"/>
            </a:xfrm>
            <a:prstGeom prst="arc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 flipV="1">
              <a:off x="1949688" y="2334926"/>
              <a:ext cx="431552" cy="16625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Oval 1"/>
            <p:cNvSpPr/>
            <p:nvPr/>
          </p:nvSpPr>
          <p:spPr>
            <a:xfrm>
              <a:off x="1886988" y="945869"/>
              <a:ext cx="556953" cy="517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 rot="1035398">
              <a:off x="1616785" y="1421476"/>
              <a:ext cx="606829" cy="955964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c 5"/>
            <p:cNvSpPr/>
            <p:nvPr/>
          </p:nvSpPr>
          <p:spPr>
            <a:xfrm rot="18701259">
              <a:off x="673117" y="1703716"/>
              <a:ext cx="1247886" cy="683242"/>
            </a:xfrm>
            <a:prstGeom prst="arc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 rot="428386">
              <a:off x="1172218" y="2304865"/>
              <a:ext cx="523702" cy="631768"/>
            </a:xfrm>
            <a:custGeom>
              <a:avLst/>
              <a:gdLst>
                <a:gd name="connsiteX0" fmla="*/ 523702 w 523702"/>
                <a:gd name="connsiteY0" fmla="*/ 0 h 631768"/>
                <a:gd name="connsiteX1" fmla="*/ 432262 w 523702"/>
                <a:gd name="connsiteY1" fmla="*/ 290946 h 631768"/>
                <a:gd name="connsiteX2" fmla="*/ 0 w 523702"/>
                <a:gd name="connsiteY2" fmla="*/ 631768 h 63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3702" h="631768">
                  <a:moveTo>
                    <a:pt x="523702" y="0"/>
                  </a:moveTo>
                  <a:cubicBezTo>
                    <a:pt x="521624" y="92825"/>
                    <a:pt x="519546" y="185651"/>
                    <a:pt x="432262" y="290946"/>
                  </a:cubicBezTo>
                  <a:cubicBezTo>
                    <a:pt x="344978" y="396241"/>
                    <a:pt x="172489" y="514004"/>
                    <a:pt x="0" y="631768"/>
                  </a:cubicBezTo>
                </a:path>
              </a:pathLst>
            </a:cu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2381240" y="2309986"/>
              <a:ext cx="0" cy="466464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2"/>
            <p:cNvSpPr txBox="1">
              <a:spLocks noChangeArrowheads="1"/>
            </p:cNvSpPr>
            <p:nvPr/>
          </p:nvSpPr>
          <p:spPr bwMode="auto">
            <a:xfrm>
              <a:off x="1630688" y="1294325"/>
              <a:ext cx="623889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6000" b="1" dirty="0">
                  <a:solidFill>
                    <a:schemeClr val="bg1"/>
                  </a:solidFill>
                </a:rPr>
                <a:t>+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870588" y="1790006"/>
              <a:ext cx="203962" cy="21890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798547" y="1374153"/>
              <a:ext cx="203962" cy="21890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 rot="20277927">
              <a:off x="1005982" y="2796594"/>
              <a:ext cx="203962" cy="250481"/>
            </a:xfrm>
            <a:prstGeom prst="roundRect">
              <a:avLst>
                <a:gd name="adj" fmla="val 3702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ounded Rectangle 19"/>
            <p:cNvSpPr/>
            <p:nvPr/>
          </p:nvSpPr>
          <p:spPr>
            <a:xfrm rot="4841488">
              <a:off x="2365296" y="2720594"/>
              <a:ext cx="203962" cy="250481"/>
            </a:xfrm>
            <a:prstGeom prst="roundRect">
              <a:avLst>
                <a:gd name="adj" fmla="val 3702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74" y="4166808"/>
            <a:ext cx="3091605" cy="249168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B393A85-2EE6-47CB-B605-844B42B582AC}"/>
              </a:ext>
            </a:extLst>
          </p:cNvPr>
          <p:cNvGrpSpPr/>
          <p:nvPr/>
        </p:nvGrpSpPr>
        <p:grpSpPr>
          <a:xfrm>
            <a:off x="7938970" y="1728069"/>
            <a:ext cx="1353912" cy="1614469"/>
            <a:chOff x="7938970" y="947489"/>
            <a:chExt cx="2008516" cy="2395050"/>
          </a:xfrm>
        </p:grpSpPr>
        <p:sp>
          <p:nvSpPr>
            <p:cNvPr id="37" name="Freeform 36"/>
            <p:cNvSpPr/>
            <p:nvPr/>
          </p:nvSpPr>
          <p:spPr>
            <a:xfrm>
              <a:off x="9028076" y="2559456"/>
              <a:ext cx="450413" cy="657843"/>
            </a:xfrm>
            <a:custGeom>
              <a:avLst/>
              <a:gdLst>
                <a:gd name="connsiteX0" fmla="*/ 0 w 149629"/>
                <a:gd name="connsiteY0" fmla="*/ 0 h 706582"/>
                <a:gd name="connsiteX1" fmla="*/ 116378 w 149629"/>
                <a:gd name="connsiteY1" fmla="*/ 157942 h 706582"/>
                <a:gd name="connsiteX2" fmla="*/ 149629 w 149629"/>
                <a:gd name="connsiteY2" fmla="*/ 706582 h 70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629" h="706582">
                  <a:moveTo>
                    <a:pt x="0" y="0"/>
                  </a:moveTo>
                  <a:cubicBezTo>
                    <a:pt x="45720" y="20089"/>
                    <a:pt x="91440" y="40178"/>
                    <a:pt x="116378" y="157942"/>
                  </a:cubicBezTo>
                  <a:cubicBezTo>
                    <a:pt x="141316" y="275706"/>
                    <a:pt x="145473" y="624840"/>
                    <a:pt x="149629" y="706582"/>
                  </a:cubicBezTo>
                </a:path>
              </a:pathLst>
            </a:cu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ounded Rectangle 43"/>
            <p:cNvSpPr/>
            <p:nvPr/>
          </p:nvSpPr>
          <p:spPr>
            <a:xfrm rot="381096">
              <a:off x="8645451" y="1630531"/>
              <a:ext cx="606829" cy="955964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8754931" y="1119150"/>
              <a:ext cx="556953" cy="517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/>
            <p:cNvSpPr/>
            <p:nvPr/>
          </p:nvSpPr>
          <p:spPr>
            <a:xfrm rot="7290163">
              <a:off x="9021406" y="1106177"/>
              <a:ext cx="992206" cy="674830"/>
            </a:xfrm>
            <a:prstGeom prst="arc">
              <a:avLst>
                <a:gd name="adj1" fmla="val 16689227"/>
                <a:gd name="adj2" fmla="val 0"/>
              </a:avLst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rc 35"/>
            <p:cNvSpPr/>
            <p:nvPr/>
          </p:nvSpPr>
          <p:spPr>
            <a:xfrm rot="18627883">
              <a:off x="7774970" y="1994266"/>
              <a:ext cx="1094018" cy="598996"/>
            </a:xfrm>
            <a:prstGeom prst="arc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8288346" y="2550722"/>
              <a:ext cx="519775" cy="579678"/>
            </a:xfrm>
            <a:custGeom>
              <a:avLst/>
              <a:gdLst>
                <a:gd name="connsiteX0" fmla="*/ 241070 w 247154"/>
                <a:gd name="connsiteY0" fmla="*/ 0 h 689957"/>
                <a:gd name="connsiteX1" fmla="*/ 216131 w 247154"/>
                <a:gd name="connsiteY1" fmla="*/ 307571 h 689957"/>
                <a:gd name="connsiteX2" fmla="*/ 0 w 247154"/>
                <a:gd name="connsiteY2" fmla="*/ 689957 h 68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7154" h="689957">
                  <a:moveTo>
                    <a:pt x="241070" y="0"/>
                  </a:moveTo>
                  <a:cubicBezTo>
                    <a:pt x="248689" y="96289"/>
                    <a:pt x="256309" y="192578"/>
                    <a:pt x="216131" y="307571"/>
                  </a:cubicBezTo>
                  <a:cubicBezTo>
                    <a:pt x="175953" y="422564"/>
                    <a:pt x="34636" y="624841"/>
                    <a:pt x="0" y="689957"/>
                  </a:cubicBezTo>
                </a:path>
              </a:pathLst>
            </a:cu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2"/>
            <p:cNvSpPr txBox="1">
              <a:spLocks noChangeArrowheads="1"/>
            </p:cNvSpPr>
            <p:nvPr/>
          </p:nvSpPr>
          <p:spPr bwMode="auto">
            <a:xfrm>
              <a:off x="8619440" y="1531415"/>
              <a:ext cx="706753" cy="1050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4000" b="1" dirty="0">
                  <a:solidFill>
                    <a:schemeClr val="bg1"/>
                  </a:solidFill>
                </a:rPr>
                <a:t>+</a:t>
              </a:r>
            </a:p>
          </p:txBody>
        </p:sp>
        <p:sp>
          <p:nvSpPr>
            <p:cNvPr id="40" name="Oval 39"/>
            <p:cNvSpPr/>
            <p:nvPr/>
          </p:nvSpPr>
          <p:spPr>
            <a:xfrm>
              <a:off x="9743524" y="1490446"/>
              <a:ext cx="203962" cy="21890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7938970" y="2075844"/>
              <a:ext cx="203962" cy="21890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ounded Rectangle 41"/>
            <p:cNvSpPr/>
            <p:nvPr/>
          </p:nvSpPr>
          <p:spPr>
            <a:xfrm rot="8232416">
              <a:off x="8191646" y="3092058"/>
              <a:ext cx="203962" cy="250481"/>
            </a:xfrm>
            <a:prstGeom prst="roundRect">
              <a:avLst>
                <a:gd name="adj" fmla="val 3702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ounded Rectangle 42"/>
            <p:cNvSpPr/>
            <p:nvPr/>
          </p:nvSpPr>
          <p:spPr>
            <a:xfrm rot="4841488">
              <a:off x="9458356" y="3111985"/>
              <a:ext cx="203962" cy="250481"/>
            </a:xfrm>
            <a:prstGeom prst="roundRect">
              <a:avLst>
                <a:gd name="adj" fmla="val 3702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5D4350D-79E1-4AB3-8E2A-FD4B66D388B5}"/>
              </a:ext>
            </a:extLst>
          </p:cNvPr>
          <p:cNvGrpSpPr/>
          <p:nvPr/>
        </p:nvGrpSpPr>
        <p:grpSpPr>
          <a:xfrm>
            <a:off x="5331526" y="784082"/>
            <a:ext cx="1331184" cy="2212141"/>
            <a:chOff x="5398064" y="748288"/>
            <a:chExt cx="1331184" cy="2212141"/>
          </a:xfrm>
        </p:grpSpPr>
        <p:sp>
          <p:nvSpPr>
            <p:cNvPr id="28" name="Freeform 27"/>
            <p:cNvSpPr/>
            <p:nvPr/>
          </p:nvSpPr>
          <p:spPr>
            <a:xfrm>
              <a:off x="5925911" y="2185296"/>
              <a:ext cx="45719" cy="589290"/>
            </a:xfrm>
            <a:custGeom>
              <a:avLst/>
              <a:gdLst>
                <a:gd name="connsiteX0" fmla="*/ 241070 w 247154"/>
                <a:gd name="connsiteY0" fmla="*/ 0 h 689957"/>
                <a:gd name="connsiteX1" fmla="*/ 216131 w 247154"/>
                <a:gd name="connsiteY1" fmla="*/ 307571 h 689957"/>
                <a:gd name="connsiteX2" fmla="*/ 0 w 247154"/>
                <a:gd name="connsiteY2" fmla="*/ 689957 h 68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7154" h="689957">
                  <a:moveTo>
                    <a:pt x="241070" y="0"/>
                  </a:moveTo>
                  <a:cubicBezTo>
                    <a:pt x="248689" y="96289"/>
                    <a:pt x="256309" y="192578"/>
                    <a:pt x="216131" y="307571"/>
                  </a:cubicBezTo>
                  <a:cubicBezTo>
                    <a:pt x="175953" y="422564"/>
                    <a:pt x="34636" y="624841"/>
                    <a:pt x="0" y="689957"/>
                  </a:cubicBezTo>
                </a:path>
              </a:pathLst>
            </a:cu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381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>
              <a:off x="6152034" y="2196211"/>
              <a:ext cx="88059" cy="572053"/>
            </a:xfrm>
            <a:custGeom>
              <a:avLst/>
              <a:gdLst>
                <a:gd name="connsiteX0" fmla="*/ 0 w 149629"/>
                <a:gd name="connsiteY0" fmla="*/ 0 h 706582"/>
                <a:gd name="connsiteX1" fmla="*/ 116378 w 149629"/>
                <a:gd name="connsiteY1" fmla="*/ 157942 h 706582"/>
                <a:gd name="connsiteX2" fmla="*/ 149629 w 149629"/>
                <a:gd name="connsiteY2" fmla="*/ 706582 h 70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629" h="706582">
                  <a:moveTo>
                    <a:pt x="0" y="0"/>
                  </a:moveTo>
                  <a:cubicBezTo>
                    <a:pt x="45720" y="20089"/>
                    <a:pt x="91440" y="40178"/>
                    <a:pt x="116378" y="157942"/>
                  </a:cubicBezTo>
                  <a:cubicBezTo>
                    <a:pt x="141316" y="275706"/>
                    <a:pt x="145473" y="624840"/>
                    <a:pt x="149629" y="706582"/>
                  </a:cubicBezTo>
                </a:path>
              </a:pathLst>
            </a:cu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4" name="Straight Connector 53"/>
            <p:cNvCxnSpPr/>
            <p:nvPr/>
          </p:nvCxnSpPr>
          <p:spPr>
            <a:xfrm>
              <a:off x="6344545" y="1490446"/>
              <a:ext cx="230143" cy="324703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cxnSpLocks/>
            </p:cNvCxnSpPr>
            <p:nvPr/>
          </p:nvCxnSpPr>
          <p:spPr>
            <a:xfrm flipH="1">
              <a:off x="5552907" y="1499264"/>
              <a:ext cx="241046" cy="368835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 rot="705925">
              <a:off x="5853116" y="748288"/>
              <a:ext cx="556953" cy="517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5766375" y="1250884"/>
              <a:ext cx="607249" cy="963433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6525286" y="1795829"/>
              <a:ext cx="203962" cy="21890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5398064" y="1836041"/>
              <a:ext cx="203962" cy="21890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 rot="4892760">
              <a:off x="5843132" y="2733207"/>
              <a:ext cx="203962" cy="250481"/>
            </a:xfrm>
            <a:prstGeom prst="roundRect">
              <a:avLst>
                <a:gd name="adj" fmla="val 3702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 rot="4841488">
              <a:off x="6232445" y="2711294"/>
              <a:ext cx="203962" cy="250481"/>
            </a:xfrm>
            <a:prstGeom prst="roundRect">
              <a:avLst>
                <a:gd name="adj" fmla="val 3702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2">
              <a:extLst>
                <a:ext uri="{FF2B5EF4-FFF2-40B4-BE49-F238E27FC236}">
                  <a16:creationId xmlns:a16="http://schemas.microsoft.com/office/drawing/2014/main" id="{BB05515B-D662-478C-912D-BBD598749C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0372" y="1186620"/>
              <a:ext cx="623889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6000" b="1" dirty="0">
                  <a:solidFill>
                    <a:schemeClr val="bg1"/>
                  </a:solidFill>
                </a:rPr>
                <a:t>+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610998" y="1545193"/>
            <a:ext cx="4038692" cy="1469140"/>
            <a:chOff x="1610998" y="1545193"/>
            <a:chExt cx="4038692" cy="1469140"/>
          </a:xfrm>
        </p:grpSpPr>
        <p:grpSp>
          <p:nvGrpSpPr>
            <p:cNvPr id="47" name="Group 46"/>
            <p:cNvGrpSpPr/>
            <p:nvPr/>
          </p:nvGrpSpPr>
          <p:grpSpPr>
            <a:xfrm>
              <a:off x="1610998" y="1545193"/>
              <a:ext cx="2152869" cy="1469140"/>
              <a:chOff x="3429000" y="758854"/>
              <a:chExt cx="1518923" cy="1036529"/>
            </a:xfrm>
          </p:grpSpPr>
          <p:grpSp>
            <p:nvGrpSpPr>
              <p:cNvPr id="87" name="Group 86"/>
              <p:cNvGrpSpPr/>
              <p:nvPr/>
            </p:nvGrpSpPr>
            <p:grpSpPr>
              <a:xfrm>
                <a:off x="3429000" y="758854"/>
                <a:ext cx="1518923" cy="965636"/>
                <a:chOff x="3429000" y="758854"/>
                <a:chExt cx="1518923" cy="965636"/>
              </a:xfrm>
            </p:grpSpPr>
            <p:grpSp>
              <p:nvGrpSpPr>
                <p:cNvPr id="115" name="Group 114"/>
                <p:cNvGrpSpPr/>
                <p:nvPr/>
              </p:nvGrpSpPr>
              <p:grpSpPr>
                <a:xfrm>
                  <a:off x="3429000" y="758854"/>
                  <a:ext cx="1323718" cy="146115"/>
                  <a:chOff x="3429000" y="758854"/>
                  <a:chExt cx="1323718" cy="146115"/>
                </a:xfrm>
              </p:grpSpPr>
              <p:sp>
                <p:nvSpPr>
                  <p:cNvPr id="123" name="Oval 122">
                    <a:extLst>
                      <a:ext uri="{FF2B5EF4-FFF2-40B4-BE49-F238E27FC236}">
                        <a16:creationId xmlns:a16="http://schemas.microsoft.com/office/drawing/2014/main" id="{1A394CCE-93FC-4B5A-AE1E-66D0486DB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29000" y="758856"/>
                    <a:ext cx="188758" cy="14611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81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4" name="Oval 123">
                    <a:extLst>
                      <a:ext uri="{FF2B5EF4-FFF2-40B4-BE49-F238E27FC236}">
                        <a16:creationId xmlns:a16="http://schemas.microsoft.com/office/drawing/2014/main" id="{1A394CCE-93FC-4B5A-AE1E-66D0486DB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01101" y="758855"/>
                    <a:ext cx="188758" cy="146113"/>
                  </a:xfrm>
                  <a:prstGeom prst="ellipse">
                    <a:avLst/>
                  </a:prstGeom>
                  <a:solidFill>
                    <a:srgbClr val="3366FF"/>
                  </a:solidFill>
                  <a:ln w="38100">
                    <a:headEnd/>
                    <a:tailEnd/>
                  </a:ln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5" name="Oval 124">
                    <a:extLst>
                      <a:ext uri="{FF2B5EF4-FFF2-40B4-BE49-F238E27FC236}">
                        <a16:creationId xmlns:a16="http://schemas.microsoft.com/office/drawing/2014/main" id="{1A394CCE-93FC-4B5A-AE1E-66D0486DB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73202" y="758855"/>
                    <a:ext cx="188758" cy="14611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81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" name="Oval 125">
                    <a:extLst>
                      <a:ext uri="{FF2B5EF4-FFF2-40B4-BE49-F238E27FC236}">
                        <a16:creationId xmlns:a16="http://schemas.microsoft.com/office/drawing/2014/main" id="{1A394CCE-93FC-4B5A-AE1E-66D0486DB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563960" y="758854"/>
                    <a:ext cx="188758" cy="146113"/>
                  </a:xfrm>
                  <a:prstGeom prst="ellipse">
                    <a:avLst/>
                  </a:prstGeom>
                  <a:solidFill>
                    <a:srgbClr val="3366FF"/>
                  </a:solidFill>
                  <a:ln w="38100">
                    <a:headEnd/>
                    <a:tailEnd/>
                  </a:ln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cxnSp>
              <p:nvCxnSpPr>
                <p:cNvPr id="116" name="Straight Connector 115"/>
                <p:cNvCxnSpPr>
                  <a:stCxn id="123" idx="6"/>
                  <a:endCxn id="124" idx="2"/>
                </p:cNvCxnSpPr>
                <p:nvPr/>
              </p:nvCxnSpPr>
              <p:spPr>
                <a:xfrm flipV="1">
                  <a:off x="3617758" y="831912"/>
                  <a:ext cx="183343" cy="1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>
                  <a:stCxn id="124" idx="6"/>
                </p:cNvCxnSpPr>
                <p:nvPr/>
              </p:nvCxnSpPr>
              <p:spPr>
                <a:xfrm>
                  <a:off x="3989859" y="831912"/>
                  <a:ext cx="174015" cy="2077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 flipV="1">
                  <a:off x="4375550" y="826963"/>
                  <a:ext cx="183343" cy="1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/>
                <p:cNvCxnSpPr/>
                <p:nvPr/>
              </p:nvCxnSpPr>
              <p:spPr>
                <a:xfrm flipV="1">
                  <a:off x="4764580" y="826963"/>
                  <a:ext cx="183343" cy="1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/>
                <p:cNvCxnSpPr/>
                <p:nvPr/>
              </p:nvCxnSpPr>
              <p:spPr>
                <a:xfrm flipV="1">
                  <a:off x="4764580" y="1106007"/>
                  <a:ext cx="183343" cy="1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/>
                <p:cNvCxnSpPr/>
                <p:nvPr/>
              </p:nvCxnSpPr>
              <p:spPr>
                <a:xfrm flipV="1">
                  <a:off x="4764580" y="1418577"/>
                  <a:ext cx="183343" cy="1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/>
                <p:cNvCxnSpPr/>
                <p:nvPr/>
              </p:nvCxnSpPr>
              <p:spPr>
                <a:xfrm flipV="1">
                  <a:off x="4764580" y="1724489"/>
                  <a:ext cx="183343" cy="1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8" name="Group 87"/>
              <p:cNvGrpSpPr/>
              <p:nvPr/>
            </p:nvGrpSpPr>
            <p:grpSpPr>
              <a:xfrm>
                <a:off x="3429000" y="1041774"/>
                <a:ext cx="1323718" cy="146115"/>
                <a:chOff x="3429000" y="758854"/>
                <a:chExt cx="1323718" cy="146115"/>
              </a:xfrm>
            </p:grpSpPr>
            <p:grpSp>
              <p:nvGrpSpPr>
                <p:cNvPr id="107" name="Group 106"/>
                <p:cNvGrpSpPr/>
                <p:nvPr/>
              </p:nvGrpSpPr>
              <p:grpSpPr>
                <a:xfrm>
                  <a:off x="3429000" y="758854"/>
                  <a:ext cx="1323718" cy="146115"/>
                  <a:chOff x="3429000" y="758854"/>
                  <a:chExt cx="1323718" cy="146115"/>
                </a:xfrm>
              </p:grpSpPr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1A394CCE-93FC-4B5A-AE1E-66D0486DB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29000" y="758856"/>
                    <a:ext cx="188758" cy="14611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81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" name="Oval 111">
                    <a:extLst>
                      <a:ext uri="{FF2B5EF4-FFF2-40B4-BE49-F238E27FC236}">
                        <a16:creationId xmlns:a16="http://schemas.microsoft.com/office/drawing/2014/main" id="{1A394CCE-93FC-4B5A-AE1E-66D0486DB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01101" y="758855"/>
                    <a:ext cx="188758" cy="146113"/>
                  </a:xfrm>
                  <a:prstGeom prst="ellipse">
                    <a:avLst/>
                  </a:prstGeom>
                  <a:solidFill>
                    <a:srgbClr val="3366FF"/>
                  </a:solidFill>
                  <a:ln w="38100">
                    <a:headEnd/>
                    <a:tailEnd/>
                  </a:ln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" name="Oval 112">
                    <a:extLst>
                      <a:ext uri="{FF2B5EF4-FFF2-40B4-BE49-F238E27FC236}">
                        <a16:creationId xmlns:a16="http://schemas.microsoft.com/office/drawing/2014/main" id="{1A394CCE-93FC-4B5A-AE1E-66D0486DB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73202" y="758855"/>
                    <a:ext cx="188758" cy="14611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81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4" name="Oval 113">
                    <a:extLst>
                      <a:ext uri="{FF2B5EF4-FFF2-40B4-BE49-F238E27FC236}">
                        <a16:creationId xmlns:a16="http://schemas.microsoft.com/office/drawing/2014/main" id="{1A394CCE-93FC-4B5A-AE1E-66D0486DB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563960" y="758854"/>
                    <a:ext cx="188758" cy="146113"/>
                  </a:xfrm>
                  <a:prstGeom prst="ellipse">
                    <a:avLst/>
                  </a:prstGeom>
                  <a:solidFill>
                    <a:srgbClr val="3366FF"/>
                  </a:solidFill>
                  <a:ln w="38100">
                    <a:headEnd/>
                    <a:tailEnd/>
                  </a:ln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cxnSp>
              <p:nvCxnSpPr>
                <p:cNvPr id="108" name="Straight Connector 107"/>
                <p:cNvCxnSpPr>
                  <a:stCxn id="111" idx="6"/>
                  <a:endCxn id="112" idx="2"/>
                </p:cNvCxnSpPr>
                <p:nvPr/>
              </p:nvCxnSpPr>
              <p:spPr>
                <a:xfrm flipV="1">
                  <a:off x="3617758" y="831912"/>
                  <a:ext cx="183343" cy="1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/>
                <p:cNvCxnSpPr>
                  <a:stCxn id="112" idx="6"/>
                </p:cNvCxnSpPr>
                <p:nvPr/>
              </p:nvCxnSpPr>
              <p:spPr>
                <a:xfrm>
                  <a:off x="3989859" y="831912"/>
                  <a:ext cx="174015" cy="2077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/>
                <p:cNvCxnSpPr/>
                <p:nvPr/>
              </p:nvCxnSpPr>
              <p:spPr>
                <a:xfrm flipV="1">
                  <a:off x="4375550" y="826963"/>
                  <a:ext cx="183343" cy="1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Group 88"/>
              <p:cNvGrpSpPr/>
              <p:nvPr/>
            </p:nvGrpSpPr>
            <p:grpSpPr>
              <a:xfrm>
                <a:off x="3429000" y="1345521"/>
                <a:ext cx="1323718" cy="146115"/>
                <a:chOff x="3429000" y="758854"/>
                <a:chExt cx="1323718" cy="146115"/>
              </a:xfrm>
            </p:grpSpPr>
            <p:grpSp>
              <p:nvGrpSpPr>
                <p:cNvPr id="99" name="Group 98"/>
                <p:cNvGrpSpPr/>
                <p:nvPr/>
              </p:nvGrpSpPr>
              <p:grpSpPr>
                <a:xfrm>
                  <a:off x="3429000" y="758854"/>
                  <a:ext cx="1323718" cy="146115"/>
                  <a:chOff x="3429000" y="758854"/>
                  <a:chExt cx="1323718" cy="146115"/>
                </a:xfrm>
              </p:grpSpPr>
              <p:sp>
                <p:nvSpPr>
                  <p:cNvPr id="103" name="Oval 102">
                    <a:extLst>
                      <a:ext uri="{FF2B5EF4-FFF2-40B4-BE49-F238E27FC236}">
                        <a16:creationId xmlns:a16="http://schemas.microsoft.com/office/drawing/2014/main" id="{1A394CCE-93FC-4B5A-AE1E-66D0486DB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29000" y="758856"/>
                    <a:ext cx="188758" cy="14611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81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4" name="Oval 103">
                    <a:extLst>
                      <a:ext uri="{FF2B5EF4-FFF2-40B4-BE49-F238E27FC236}">
                        <a16:creationId xmlns:a16="http://schemas.microsoft.com/office/drawing/2014/main" id="{1A394CCE-93FC-4B5A-AE1E-66D0486DB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01101" y="758855"/>
                    <a:ext cx="188758" cy="146113"/>
                  </a:xfrm>
                  <a:prstGeom prst="ellipse">
                    <a:avLst/>
                  </a:prstGeom>
                  <a:solidFill>
                    <a:srgbClr val="3366FF"/>
                  </a:solidFill>
                  <a:ln w="38100">
                    <a:headEnd/>
                    <a:tailEnd/>
                  </a:ln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1A394CCE-93FC-4B5A-AE1E-66D0486DB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73202" y="758855"/>
                    <a:ext cx="188758" cy="14611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81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" name="Oval 105">
                    <a:extLst>
                      <a:ext uri="{FF2B5EF4-FFF2-40B4-BE49-F238E27FC236}">
                        <a16:creationId xmlns:a16="http://schemas.microsoft.com/office/drawing/2014/main" id="{1A394CCE-93FC-4B5A-AE1E-66D0486DB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563960" y="758854"/>
                    <a:ext cx="188758" cy="146113"/>
                  </a:xfrm>
                  <a:prstGeom prst="ellipse">
                    <a:avLst/>
                  </a:prstGeom>
                  <a:solidFill>
                    <a:srgbClr val="3366FF"/>
                  </a:solidFill>
                  <a:ln w="38100">
                    <a:headEnd/>
                    <a:tailEnd/>
                  </a:ln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cxnSp>
              <p:nvCxnSpPr>
                <p:cNvPr id="100" name="Straight Connector 99"/>
                <p:cNvCxnSpPr>
                  <a:stCxn id="103" idx="6"/>
                  <a:endCxn id="104" idx="2"/>
                </p:cNvCxnSpPr>
                <p:nvPr/>
              </p:nvCxnSpPr>
              <p:spPr>
                <a:xfrm flipV="1">
                  <a:off x="3617758" y="831912"/>
                  <a:ext cx="183343" cy="1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>
                  <a:stCxn id="104" idx="6"/>
                </p:cNvCxnSpPr>
                <p:nvPr/>
              </p:nvCxnSpPr>
              <p:spPr>
                <a:xfrm>
                  <a:off x="3989859" y="831912"/>
                  <a:ext cx="174015" cy="2077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 flipV="1">
                  <a:off x="4375550" y="826963"/>
                  <a:ext cx="183343" cy="1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Group 89"/>
              <p:cNvGrpSpPr/>
              <p:nvPr/>
            </p:nvGrpSpPr>
            <p:grpSpPr>
              <a:xfrm>
                <a:off x="3429000" y="1649268"/>
                <a:ext cx="1323718" cy="146115"/>
                <a:chOff x="3429000" y="758854"/>
                <a:chExt cx="1323718" cy="146115"/>
              </a:xfrm>
            </p:grpSpPr>
            <p:grpSp>
              <p:nvGrpSpPr>
                <p:cNvPr id="91" name="Group 90"/>
                <p:cNvGrpSpPr/>
                <p:nvPr/>
              </p:nvGrpSpPr>
              <p:grpSpPr>
                <a:xfrm>
                  <a:off x="3429000" y="758854"/>
                  <a:ext cx="1323718" cy="146115"/>
                  <a:chOff x="3429000" y="758854"/>
                  <a:chExt cx="1323718" cy="146115"/>
                </a:xfrm>
              </p:grpSpPr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1A394CCE-93FC-4B5A-AE1E-66D0486DB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29000" y="758856"/>
                    <a:ext cx="188758" cy="14611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81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6" name="Oval 95">
                    <a:extLst>
                      <a:ext uri="{FF2B5EF4-FFF2-40B4-BE49-F238E27FC236}">
                        <a16:creationId xmlns:a16="http://schemas.microsoft.com/office/drawing/2014/main" id="{1A394CCE-93FC-4B5A-AE1E-66D0486DB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01101" y="758855"/>
                    <a:ext cx="188758" cy="146113"/>
                  </a:xfrm>
                  <a:prstGeom prst="ellipse">
                    <a:avLst/>
                  </a:prstGeom>
                  <a:solidFill>
                    <a:srgbClr val="3366FF"/>
                  </a:solidFill>
                  <a:ln w="38100">
                    <a:headEnd/>
                    <a:tailEnd/>
                  </a:ln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7" name="Oval 96">
                    <a:extLst>
                      <a:ext uri="{FF2B5EF4-FFF2-40B4-BE49-F238E27FC236}">
                        <a16:creationId xmlns:a16="http://schemas.microsoft.com/office/drawing/2014/main" id="{1A394CCE-93FC-4B5A-AE1E-66D0486DB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73202" y="758855"/>
                    <a:ext cx="188758" cy="14611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81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8" name="Oval 97">
                    <a:extLst>
                      <a:ext uri="{FF2B5EF4-FFF2-40B4-BE49-F238E27FC236}">
                        <a16:creationId xmlns:a16="http://schemas.microsoft.com/office/drawing/2014/main" id="{1A394CCE-93FC-4B5A-AE1E-66D0486DB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563960" y="758854"/>
                    <a:ext cx="188758" cy="146113"/>
                  </a:xfrm>
                  <a:prstGeom prst="ellipse">
                    <a:avLst/>
                  </a:prstGeom>
                  <a:solidFill>
                    <a:srgbClr val="3366FF"/>
                  </a:solidFill>
                  <a:ln w="38100">
                    <a:headEnd/>
                    <a:tailEnd/>
                  </a:ln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cxnSp>
              <p:nvCxnSpPr>
                <p:cNvPr id="92" name="Straight Connector 91"/>
                <p:cNvCxnSpPr>
                  <a:stCxn id="95" idx="6"/>
                  <a:endCxn id="96" idx="2"/>
                </p:cNvCxnSpPr>
                <p:nvPr/>
              </p:nvCxnSpPr>
              <p:spPr>
                <a:xfrm flipV="1">
                  <a:off x="3617758" y="831912"/>
                  <a:ext cx="183343" cy="1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/>
                <p:cNvCxnSpPr>
                  <a:stCxn id="96" idx="6"/>
                </p:cNvCxnSpPr>
                <p:nvPr/>
              </p:nvCxnSpPr>
              <p:spPr>
                <a:xfrm>
                  <a:off x="3989859" y="831912"/>
                  <a:ext cx="174015" cy="2077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 flipV="1">
                  <a:off x="4375550" y="826963"/>
                  <a:ext cx="183343" cy="1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8" name="Group 47"/>
            <p:cNvGrpSpPr/>
            <p:nvPr/>
          </p:nvGrpSpPr>
          <p:grpSpPr>
            <a:xfrm>
              <a:off x="3773498" y="1545193"/>
              <a:ext cx="1876192" cy="1469140"/>
              <a:chOff x="3429000" y="758854"/>
              <a:chExt cx="1323718" cy="1036529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3429000" y="758854"/>
                <a:ext cx="1323718" cy="146115"/>
                <a:chOff x="3429000" y="758854"/>
                <a:chExt cx="1323718" cy="146115"/>
              </a:xfrm>
            </p:grpSpPr>
            <p:grpSp>
              <p:nvGrpSpPr>
                <p:cNvPr id="79" name="Group 78"/>
                <p:cNvGrpSpPr/>
                <p:nvPr/>
              </p:nvGrpSpPr>
              <p:grpSpPr>
                <a:xfrm>
                  <a:off x="3429000" y="758854"/>
                  <a:ext cx="1323718" cy="146115"/>
                  <a:chOff x="3429000" y="758854"/>
                  <a:chExt cx="1323718" cy="146115"/>
                </a:xfrm>
              </p:grpSpPr>
              <p:sp>
                <p:nvSpPr>
                  <p:cNvPr id="83" name="Oval 82">
                    <a:extLst>
                      <a:ext uri="{FF2B5EF4-FFF2-40B4-BE49-F238E27FC236}">
                        <a16:creationId xmlns:a16="http://schemas.microsoft.com/office/drawing/2014/main" id="{1A394CCE-93FC-4B5A-AE1E-66D0486DB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29000" y="758856"/>
                    <a:ext cx="188758" cy="14611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81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4" name="Oval 83">
                    <a:extLst>
                      <a:ext uri="{FF2B5EF4-FFF2-40B4-BE49-F238E27FC236}">
                        <a16:creationId xmlns:a16="http://schemas.microsoft.com/office/drawing/2014/main" id="{1A394CCE-93FC-4B5A-AE1E-66D0486DB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01101" y="758855"/>
                    <a:ext cx="188758" cy="146113"/>
                  </a:xfrm>
                  <a:prstGeom prst="ellipse">
                    <a:avLst/>
                  </a:prstGeom>
                  <a:solidFill>
                    <a:srgbClr val="3366FF"/>
                  </a:solidFill>
                  <a:ln w="38100">
                    <a:headEnd/>
                    <a:tailEnd/>
                  </a:ln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5" name="Oval 84">
                    <a:extLst>
                      <a:ext uri="{FF2B5EF4-FFF2-40B4-BE49-F238E27FC236}">
                        <a16:creationId xmlns:a16="http://schemas.microsoft.com/office/drawing/2014/main" id="{1A394CCE-93FC-4B5A-AE1E-66D0486DB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73202" y="758855"/>
                    <a:ext cx="188758" cy="14611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81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6" name="Oval 85">
                    <a:extLst>
                      <a:ext uri="{FF2B5EF4-FFF2-40B4-BE49-F238E27FC236}">
                        <a16:creationId xmlns:a16="http://schemas.microsoft.com/office/drawing/2014/main" id="{1A394CCE-93FC-4B5A-AE1E-66D0486DB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563960" y="758854"/>
                    <a:ext cx="188758" cy="146113"/>
                  </a:xfrm>
                  <a:prstGeom prst="ellipse">
                    <a:avLst/>
                  </a:prstGeom>
                  <a:solidFill>
                    <a:srgbClr val="3366FF"/>
                  </a:solidFill>
                  <a:ln w="38100">
                    <a:headEnd/>
                    <a:tailEnd/>
                  </a:ln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cxnSp>
              <p:nvCxnSpPr>
                <p:cNvPr id="80" name="Straight Connector 79"/>
                <p:cNvCxnSpPr>
                  <a:stCxn id="83" idx="6"/>
                  <a:endCxn id="84" idx="2"/>
                </p:cNvCxnSpPr>
                <p:nvPr/>
              </p:nvCxnSpPr>
              <p:spPr>
                <a:xfrm flipV="1">
                  <a:off x="3617758" y="831912"/>
                  <a:ext cx="183343" cy="1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/>
                <p:cNvCxnSpPr>
                  <a:stCxn id="84" idx="6"/>
                </p:cNvCxnSpPr>
                <p:nvPr/>
              </p:nvCxnSpPr>
              <p:spPr>
                <a:xfrm>
                  <a:off x="3989859" y="831912"/>
                  <a:ext cx="174015" cy="2077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/>
                <p:nvPr/>
              </p:nvCxnSpPr>
              <p:spPr>
                <a:xfrm flipV="1">
                  <a:off x="4375550" y="826963"/>
                  <a:ext cx="183343" cy="1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Group 49"/>
              <p:cNvGrpSpPr/>
              <p:nvPr/>
            </p:nvGrpSpPr>
            <p:grpSpPr>
              <a:xfrm>
                <a:off x="3429000" y="1041774"/>
                <a:ext cx="1323718" cy="146115"/>
                <a:chOff x="3429000" y="758854"/>
                <a:chExt cx="1323718" cy="146115"/>
              </a:xfrm>
            </p:grpSpPr>
            <p:grpSp>
              <p:nvGrpSpPr>
                <p:cNvPr id="71" name="Group 70"/>
                <p:cNvGrpSpPr/>
                <p:nvPr/>
              </p:nvGrpSpPr>
              <p:grpSpPr>
                <a:xfrm>
                  <a:off x="3429000" y="758854"/>
                  <a:ext cx="1323718" cy="146115"/>
                  <a:chOff x="3429000" y="758854"/>
                  <a:chExt cx="1323718" cy="146115"/>
                </a:xfrm>
              </p:grpSpPr>
              <p:sp>
                <p:nvSpPr>
                  <p:cNvPr id="75" name="Oval 74">
                    <a:extLst>
                      <a:ext uri="{FF2B5EF4-FFF2-40B4-BE49-F238E27FC236}">
                        <a16:creationId xmlns:a16="http://schemas.microsoft.com/office/drawing/2014/main" id="{1A394CCE-93FC-4B5A-AE1E-66D0486DB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29000" y="758856"/>
                    <a:ext cx="188758" cy="14611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81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6" name="Oval 75">
                    <a:extLst>
                      <a:ext uri="{FF2B5EF4-FFF2-40B4-BE49-F238E27FC236}">
                        <a16:creationId xmlns:a16="http://schemas.microsoft.com/office/drawing/2014/main" id="{1A394CCE-93FC-4B5A-AE1E-66D0486DB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01101" y="758855"/>
                    <a:ext cx="188758" cy="146113"/>
                  </a:xfrm>
                  <a:prstGeom prst="ellipse">
                    <a:avLst/>
                  </a:prstGeom>
                  <a:solidFill>
                    <a:srgbClr val="3366FF"/>
                  </a:solidFill>
                  <a:ln w="38100">
                    <a:headEnd/>
                    <a:tailEnd/>
                  </a:ln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7" name="Oval 76">
                    <a:extLst>
                      <a:ext uri="{FF2B5EF4-FFF2-40B4-BE49-F238E27FC236}">
                        <a16:creationId xmlns:a16="http://schemas.microsoft.com/office/drawing/2014/main" id="{1A394CCE-93FC-4B5A-AE1E-66D0486DB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73202" y="758855"/>
                    <a:ext cx="188758" cy="14611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81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8" name="Oval 77">
                    <a:extLst>
                      <a:ext uri="{FF2B5EF4-FFF2-40B4-BE49-F238E27FC236}">
                        <a16:creationId xmlns:a16="http://schemas.microsoft.com/office/drawing/2014/main" id="{1A394CCE-93FC-4B5A-AE1E-66D0486DB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563960" y="758854"/>
                    <a:ext cx="188758" cy="146113"/>
                  </a:xfrm>
                  <a:prstGeom prst="ellipse">
                    <a:avLst/>
                  </a:prstGeom>
                  <a:solidFill>
                    <a:srgbClr val="3366FF"/>
                  </a:solidFill>
                  <a:ln w="38100">
                    <a:headEnd/>
                    <a:tailEnd/>
                  </a:ln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cxnSp>
              <p:nvCxnSpPr>
                <p:cNvPr id="72" name="Straight Connector 71"/>
                <p:cNvCxnSpPr>
                  <a:stCxn id="75" idx="6"/>
                  <a:endCxn id="76" idx="2"/>
                </p:cNvCxnSpPr>
                <p:nvPr/>
              </p:nvCxnSpPr>
              <p:spPr>
                <a:xfrm flipV="1">
                  <a:off x="3617758" y="831912"/>
                  <a:ext cx="183343" cy="1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>
                  <a:stCxn id="76" idx="6"/>
                </p:cNvCxnSpPr>
                <p:nvPr/>
              </p:nvCxnSpPr>
              <p:spPr>
                <a:xfrm>
                  <a:off x="3989859" y="831912"/>
                  <a:ext cx="174015" cy="2077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/>
                <p:nvPr/>
              </p:nvCxnSpPr>
              <p:spPr>
                <a:xfrm flipV="1">
                  <a:off x="4375550" y="826963"/>
                  <a:ext cx="183343" cy="1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/>
              <p:cNvGrpSpPr/>
              <p:nvPr/>
            </p:nvGrpSpPr>
            <p:grpSpPr>
              <a:xfrm>
                <a:off x="3429000" y="1345521"/>
                <a:ext cx="1323718" cy="146115"/>
                <a:chOff x="3429000" y="758854"/>
                <a:chExt cx="1323718" cy="146115"/>
              </a:xfrm>
            </p:grpSpPr>
            <p:grpSp>
              <p:nvGrpSpPr>
                <p:cNvPr id="63" name="Group 62"/>
                <p:cNvGrpSpPr/>
                <p:nvPr/>
              </p:nvGrpSpPr>
              <p:grpSpPr>
                <a:xfrm>
                  <a:off x="3429000" y="758854"/>
                  <a:ext cx="1323718" cy="146115"/>
                  <a:chOff x="3429000" y="758854"/>
                  <a:chExt cx="1323718" cy="146115"/>
                </a:xfrm>
              </p:grpSpPr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1A394CCE-93FC-4B5A-AE1E-66D0486DB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29000" y="758856"/>
                    <a:ext cx="188758" cy="14611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81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1A394CCE-93FC-4B5A-AE1E-66D0486DB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01101" y="758855"/>
                    <a:ext cx="188758" cy="146113"/>
                  </a:xfrm>
                  <a:prstGeom prst="ellipse">
                    <a:avLst/>
                  </a:prstGeom>
                  <a:solidFill>
                    <a:srgbClr val="3366FF"/>
                  </a:solidFill>
                  <a:ln w="38100">
                    <a:headEnd/>
                    <a:tailEnd/>
                  </a:ln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1A394CCE-93FC-4B5A-AE1E-66D0486DB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73202" y="758855"/>
                    <a:ext cx="188758" cy="14611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81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1A394CCE-93FC-4B5A-AE1E-66D0486DB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563960" y="758854"/>
                    <a:ext cx="188758" cy="146113"/>
                  </a:xfrm>
                  <a:prstGeom prst="ellipse">
                    <a:avLst/>
                  </a:prstGeom>
                  <a:solidFill>
                    <a:srgbClr val="3366FF"/>
                  </a:solidFill>
                  <a:ln w="38100">
                    <a:headEnd/>
                    <a:tailEnd/>
                  </a:ln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cxnSp>
              <p:nvCxnSpPr>
                <p:cNvPr id="64" name="Straight Connector 63"/>
                <p:cNvCxnSpPr>
                  <a:stCxn id="67" idx="6"/>
                  <a:endCxn id="68" idx="2"/>
                </p:cNvCxnSpPr>
                <p:nvPr/>
              </p:nvCxnSpPr>
              <p:spPr>
                <a:xfrm flipV="1">
                  <a:off x="3617758" y="831912"/>
                  <a:ext cx="183343" cy="1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stCxn id="68" idx="6"/>
                </p:cNvCxnSpPr>
                <p:nvPr/>
              </p:nvCxnSpPr>
              <p:spPr>
                <a:xfrm>
                  <a:off x="3989859" y="831912"/>
                  <a:ext cx="174015" cy="2077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 flipV="1">
                  <a:off x="4375550" y="826963"/>
                  <a:ext cx="183343" cy="1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 51"/>
              <p:cNvGrpSpPr/>
              <p:nvPr/>
            </p:nvGrpSpPr>
            <p:grpSpPr>
              <a:xfrm>
                <a:off x="3429000" y="1649268"/>
                <a:ext cx="1323718" cy="146115"/>
                <a:chOff x="3429000" y="758854"/>
                <a:chExt cx="1323718" cy="146115"/>
              </a:xfrm>
            </p:grpSpPr>
            <p:grpSp>
              <p:nvGrpSpPr>
                <p:cNvPr id="53" name="Group 52"/>
                <p:cNvGrpSpPr/>
                <p:nvPr/>
              </p:nvGrpSpPr>
              <p:grpSpPr>
                <a:xfrm>
                  <a:off x="3429000" y="758854"/>
                  <a:ext cx="1323718" cy="146115"/>
                  <a:chOff x="3429000" y="758854"/>
                  <a:chExt cx="1323718" cy="146115"/>
                </a:xfrm>
              </p:grpSpPr>
              <p:sp>
                <p:nvSpPr>
                  <p:cNvPr id="59" name="Oval 58">
                    <a:extLst>
                      <a:ext uri="{FF2B5EF4-FFF2-40B4-BE49-F238E27FC236}">
                        <a16:creationId xmlns:a16="http://schemas.microsoft.com/office/drawing/2014/main" id="{1A394CCE-93FC-4B5A-AE1E-66D0486DB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29000" y="758856"/>
                    <a:ext cx="188758" cy="14611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81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0" name="Oval 59">
                    <a:extLst>
                      <a:ext uri="{FF2B5EF4-FFF2-40B4-BE49-F238E27FC236}">
                        <a16:creationId xmlns:a16="http://schemas.microsoft.com/office/drawing/2014/main" id="{1A394CCE-93FC-4B5A-AE1E-66D0486DB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01101" y="758855"/>
                    <a:ext cx="188758" cy="146113"/>
                  </a:xfrm>
                  <a:prstGeom prst="ellipse">
                    <a:avLst/>
                  </a:prstGeom>
                  <a:solidFill>
                    <a:srgbClr val="3366FF"/>
                  </a:solidFill>
                  <a:ln w="38100">
                    <a:headEnd/>
                    <a:tailEnd/>
                  </a:ln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1A394CCE-93FC-4B5A-AE1E-66D0486DB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73202" y="758855"/>
                    <a:ext cx="188758" cy="14611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81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2" name="Oval 61">
                    <a:extLst>
                      <a:ext uri="{FF2B5EF4-FFF2-40B4-BE49-F238E27FC236}">
                        <a16:creationId xmlns:a16="http://schemas.microsoft.com/office/drawing/2014/main" id="{1A394CCE-93FC-4B5A-AE1E-66D0486DB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563960" y="758854"/>
                    <a:ext cx="188758" cy="146113"/>
                  </a:xfrm>
                  <a:prstGeom prst="ellipse">
                    <a:avLst/>
                  </a:prstGeom>
                  <a:solidFill>
                    <a:srgbClr val="3366FF"/>
                  </a:solidFill>
                  <a:ln w="38100">
                    <a:headEnd/>
                    <a:tailEnd/>
                  </a:ln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cxnSp>
              <p:nvCxnSpPr>
                <p:cNvPr id="55" name="Straight Connector 54"/>
                <p:cNvCxnSpPr>
                  <a:stCxn id="59" idx="6"/>
                  <a:endCxn id="60" idx="2"/>
                </p:cNvCxnSpPr>
                <p:nvPr/>
              </p:nvCxnSpPr>
              <p:spPr>
                <a:xfrm flipV="1">
                  <a:off x="3617758" y="831912"/>
                  <a:ext cx="183343" cy="1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>
                  <a:stCxn id="60" idx="6"/>
                </p:cNvCxnSpPr>
                <p:nvPr/>
              </p:nvCxnSpPr>
              <p:spPr>
                <a:xfrm>
                  <a:off x="3989859" y="831912"/>
                  <a:ext cx="174015" cy="2077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 flipV="1">
                  <a:off x="4375550" y="826963"/>
                  <a:ext cx="183343" cy="1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222831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3567786" y="19291"/>
            <a:ext cx="52406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/>
              <a:t>Modelling Disordered Polymer Chains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6809627"/>
              </p:ext>
            </p:extLst>
          </p:nvPr>
        </p:nvGraphicFramePr>
        <p:xfrm>
          <a:off x="5852858" y="416149"/>
          <a:ext cx="2291616" cy="1784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1" name="Graph" r:id="rId3" imgW="3718440" imgH="2895480" progId="Origin50.Graph">
                  <p:embed/>
                </p:oleObj>
              </mc:Choice>
              <mc:Fallback>
                <p:oleObj name="Graph" r:id="rId3" imgW="3718440" imgH="2895480" progId="Origin50.Graph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52858" y="416149"/>
                        <a:ext cx="2291616" cy="17847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79338"/>
              </p:ext>
            </p:extLst>
          </p:nvPr>
        </p:nvGraphicFramePr>
        <p:xfrm>
          <a:off x="5758400" y="2196612"/>
          <a:ext cx="2455874" cy="1912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2" name="Graph" r:id="rId5" imgW="3718440" imgH="2895480" progId="Origin50.Graph">
                  <p:embed/>
                </p:oleObj>
              </mc:Choice>
              <mc:Fallback>
                <p:oleObj name="Graph" r:id="rId5" imgW="3718440" imgH="2895480" progId="Origin50.Graph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58400" y="2196612"/>
                        <a:ext cx="2455874" cy="1912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0699074"/>
              </p:ext>
            </p:extLst>
          </p:nvPr>
        </p:nvGraphicFramePr>
        <p:xfrm>
          <a:off x="5885284" y="4129261"/>
          <a:ext cx="2226763" cy="173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3" name="Graph" r:id="rId7" imgW="3718440" imgH="2895480" progId="Origin50.Graph">
                  <p:embed/>
                </p:oleObj>
              </mc:Choice>
              <mc:Fallback>
                <p:oleObj name="Graph" r:id="rId7" imgW="3718440" imgH="2895480" progId="Origin50.Graph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885284" y="4129261"/>
                        <a:ext cx="2226763" cy="1734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6460683"/>
              </p:ext>
            </p:extLst>
          </p:nvPr>
        </p:nvGraphicFramePr>
        <p:xfrm>
          <a:off x="8176731" y="478559"/>
          <a:ext cx="2166792" cy="1687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4" name="Graph" r:id="rId9" imgW="3718440" imgH="2895480" progId="Origin50.Graph">
                  <p:embed/>
                </p:oleObj>
              </mc:Choice>
              <mc:Fallback>
                <p:oleObj name="Graph" r:id="rId9" imgW="3718440" imgH="2895480" progId="Origin50.Graph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176731" y="478559"/>
                        <a:ext cx="2166792" cy="16875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1824755"/>
              </p:ext>
            </p:extLst>
          </p:nvPr>
        </p:nvGraphicFramePr>
        <p:xfrm>
          <a:off x="8222800" y="2252913"/>
          <a:ext cx="2237014" cy="1742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5" name="Graph" r:id="rId11" imgW="3718440" imgH="2895480" progId="Origin50.Graph">
                  <p:embed/>
                </p:oleObj>
              </mc:Choice>
              <mc:Fallback>
                <p:oleObj name="Graph" r:id="rId11" imgW="3718440" imgH="2895480" progId="Origin50.Graph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222800" y="2252913"/>
                        <a:ext cx="2237014" cy="1742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2206077"/>
              </p:ext>
            </p:extLst>
          </p:nvPr>
        </p:nvGraphicFramePr>
        <p:xfrm>
          <a:off x="8242521" y="4065768"/>
          <a:ext cx="2361150" cy="1838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6" name="Graph" r:id="rId13" imgW="3718440" imgH="2895480" progId="Origin50.Graph">
                  <p:embed/>
                </p:oleObj>
              </mc:Choice>
              <mc:Fallback>
                <p:oleObj name="Graph" r:id="rId13" imgW="3718440" imgH="2895480" progId="Origin50.Graph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242521" y="4065768"/>
                        <a:ext cx="2361150" cy="18389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8" name="Group 37"/>
          <p:cNvGrpSpPr/>
          <p:nvPr/>
        </p:nvGrpSpPr>
        <p:grpSpPr>
          <a:xfrm>
            <a:off x="1203874" y="1308529"/>
            <a:ext cx="4231179" cy="0"/>
            <a:chOff x="191193" y="1421476"/>
            <a:chExt cx="4231179" cy="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191193" y="1421476"/>
              <a:ext cx="64008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097281" y="1421476"/>
              <a:ext cx="64008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028306" y="1421476"/>
              <a:ext cx="64008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917768" y="1421476"/>
              <a:ext cx="64008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782292" y="1421476"/>
              <a:ext cx="64008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232969" y="607311"/>
            <a:ext cx="447558" cy="646331"/>
            <a:chOff x="255006" y="775145"/>
            <a:chExt cx="447558" cy="646331"/>
          </a:xfrm>
        </p:grpSpPr>
        <p:sp>
          <p:nvSpPr>
            <p:cNvPr id="29" name="Oval 28"/>
            <p:cNvSpPr/>
            <p:nvPr/>
          </p:nvSpPr>
          <p:spPr>
            <a:xfrm>
              <a:off x="322589" y="945051"/>
              <a:ext cx="312392" cy="33250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"/>
            <p:cNvSpPr txBox="1">
              <a:spLocks noChangeArrowheads="1"/>
            </p:cNvSpPr>
            <p:nvPr/>
          </p:nvSpPr>
          <p:spPr bwMode="auto">
            <a:xfrm>
              <a:off x="255006" y="775145"/>
              <a:ext cx="44755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3600" b="1" dirty="0"/>
                <a:t>+</a:t>
              </a:r>
            </a:p>
          </p:txBody>
        </p:sp>
      </p:grpSp>
      <p:cxnSp>
        <p:nvCxnSpPr>
          <p:cNvPr id="18" name="Straight Connector 17"/>
          <p:cNvCxnSpPr/>
          <p:nvPr/>
        </p:nvCxnSpPr>
        <p:spPr>
          <a:xfrm>
            <a:off x="1277084" y="3097866"/>
            <a:ext cx="6400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183172" y="3355557"/>
            <a:ext cx="6400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047693" y="3014743"/>
            <a:ext cx="6400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003659" y="3280752"/>
            <a:ext cx="6400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868183" y="2561912"/>
            <a:ext cx="6400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1325353" y="2551881"/>
            <a:ext cx="447558" cy="646331"/>
            <a:chOff x="255006" y="775145"/>
            <a:chExt cx="447558" cy="646331"/>
          </a:xfrm>
        </p:grpSpPr>
        <p:sp>
          <p:nvSpPr>
            <p:cNvPr id="32" name="Oval 31"/>
            <p:cNvSpPr/>
            <p:nvPr/>
          </p:nvSpPr>
          <p:spPr>
            <a:xfrm>
              <a:off x="322589" y="945051"/>
              <a:ext cx="312392" cy="33250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2"/>
            <p:cNvSpPr txBox="1">
              <a:spLocks noChangeArrowheads="1"/>
            </p:cNvSpPr>
            <p:nvPr/>
          </p:nvSpPr>
          <p:spPr bwMode="auto">
            <a:xfrm>
              <a:off x="255006" y="775145"/>
              <a:ext cx="44755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3600" b="1" dirty="0"/>
                <a:t>+</a:t>
              </a:r>
            </a:p>
          </p:txBody>
        </p:sp>
      </p:grpSp>
      <p:cxnSp>
        <p:nvCxnSpPr>
          <p:cNvPr id="23" name="Straight Connector 22"/>
          <p:cNvCxnSpPr/>
          <p:nvPr/>
        </p:nvCxnSpPr>
        <p:spPr>
          <a:xfrm>
            <a:off x="1300552" y="5008545"/>
            <a:ext cx="6400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206640" y="5698501"/>
            <a:ext cx="6400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046220" y="4451595"/>
            <a:ext cx="6400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027127" y="5449122"/>
            <a:ext cx="6400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891651" y="4651098"/>
            <a:ext cx="6400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1348821" y="4380736"/>
            <a:ext cx="447558" cy="646331"/>
            <a:chOff x="255006" y="775145"/>
            <a:chExt cx="447558" cy="646331"/>
          </a:xfrm>
        </p:grpSpPr>
        <p:sp>
          <p:nvSpPr>
            <p:cNvPr id="35" name="Oval 34"/>
            <p:cNvSpPr/>
            <p:nvPr/>
          </p:nvSpPr>
          <p:spPr>
            <a:xfrm>
              <a:off x="322589" y="945051"/>
              <a:ext cx="312392" cy="33250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2"/>
            <p:cNvSpPr txBox="1">
              <a:spLocks noChangeArrowheads="1"/>
            </p:cNvSpPr>
            <p:nvPr/>
          </p:nvSpPr>
          <p:spPr bwMode="auto">
            <a:xfrm>
              <a:off x="255006" y="775145"/>
              <a:ext cx="44755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3600" b="1" dirty="0"/>
                <a:t>+</a:t>
              </a:r>
            </a:p>
          </p:txBody>
        </p:sp>
      </p:grpSp>
      <p:sp>
        <p:nvSpPr>
          <p:cNvPr id="37" name="Rectangle 36"/>
          <p:cNvSpPr/>
          <p:nvPr/>
        </p:nvSpPr>
        <p:spPr>
          <a:xfrm>
            <a:off x="10338262" y="649640"/>
            <a:ext cx="16082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b="1" baseline="-25000" dirty="0" err="1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5.23</a:t>
            </a:r>
          </a:p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b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5.15</a:t>
            </a:r>
          </a:p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28</a:t>
            </a:r>
          </a:p>
        </p:txBody>
      </p:sp>
      <p:grpSp>
        <p:nvGrpSpPr>
          <p:cNvPr id="41" name="Group 40"/>
          <p:cNvGrpSpPr>
            <a:grpSpLocks/>
          </p:cNvGrpSpPr>
          <p:nvPr/>
        </p:nvGrpSpPr>
        <p:grpSpPr bwMode="auto">
          <a:xfrm>
            <a:off x="3421236" y="5912365"/>
            <a:ext cx="6031742" cy="851542"/>
            <a:chOff x="502854" y="5458019"/>
            <a:chExt cx="4485865" cy="633413"/>
          </a:xfrm>
        </p:grpSpPr>
        <p:graphicFrame>
          <p:nvGraphicFramePr>
            <p:cNvPr id="42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71508662"/>
                </p:ext>
              </p:extLst>
            </p:nvPr>
          </p:nvGraphicFramePr>
          <p:xfrm>
            <a:off x="502854" y="5458019"/>
            <a:ext cx="2168525" cy="633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17" name="Equation" r:id="rId15" imgW="1497950" imgH="431613" progId="Equation.DSMT4">
                    <p:embed/>
                  </p:oleObj>
                </mc:Choice>
                <mc:Fallback>
                  <p:oleObj name="Equation" r:id="rId15" imgW="1497950" imgH="431613" progId="Equation.DSMT4">
                    <p:embed/>
                    <p:pic>
                      <p:nvPicPr>
                        <p:cNvPr id="18444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2854" y="5458019"/>
                          <a:ext cx="2168525" cy="6334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" name="TextBox 3"/>
            <p:cNvSpPr txBox="1">
              <a:spLocks noChangeArrowheads="1"/>
            </p:cNvSpPr>
            <p:nvPr/>
          </p:nvSpPr>
          <p:spPr bwMode="auto">
            <a:xfrm>
              <a:off x="2694501" y="5562255"/>
              <a:ext cx="229421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Symbol" panose="05050102010706020507" pitchFamily="18" charset="2"/>
                </a:rPr>
                <a:t>D</a:t>
              </a:r>
              <a:r>
                <a:rPr lang="en-US" altLang="en-US" sz="1200" i="1" baseline="-25000"/>
                <a:t>m,n</a:t>
              </a:r>
              <a:r>
                <a:rPr lang="en-US" altLang="en-US" sz="1200"/>
                <a:t> chosen randomly from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/>
                <a:t>a Gaussian distribution of width </a:t>
              </a:r>
              <a:r>
                <a:rPr lang="en-US" altLang="en-US" sz="1200">
                  <a:latin typeface="Symbol" panose="05050102010706020507" pitchFamily="18" charset="2"/>
                </a:rPr>
                <a:t>s</a:t>
              </a:r>
            </a:p>
          </p:txBody>
        </p:sp>
      </p:grpSp>
      <p:sp>
        <p:nvSpPr>
          <p:cNvPr id="44" name="Rectangle 43"/>
          <p:cNvSpPr/>
          <p:nvPr/>
        </p:nvSpPr>
        <p:spPr>
          <a:xfrm>
            <a:off x="10338262" y="2414345"/>
            <a:ext cx="16082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b="1" baseline="-25000" dirty="0" err="1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4.28</a:t>
            </a:r>
          </a:p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b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3.66</a:t>
            </a:r>
          </a:p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17.70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0399222" y="4340753"/>
            <a:ext cx="16082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b="1" baseline="-25000" dirty="0" err="1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2.76</a:t>
            </a:r>
          </a:p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b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2.10</a:t>
            </a:r>
          </a:p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7.08</a:t>
            </a:r>
          </a:p>
        </p:txBody>
      </p:sp>
      <p:grpSp>
        <p:nvGrpSpPr>
          <p:cNvPr id="10" name="Group 9"/>
          <p:cNvGrpSpPr/>
          <p:nvPr/>
        </p:nvGrpSpPr>
        <p:grpSpPr>
          <a:xfrm rot="16200000">
            <a:off x="-913774" y="2742791"/>
            <a:ext cx="2679509" cy="516415"/>
            <a:chOff x="159222" y="1433673"/>
            <a:chExt cx="2679509" cy="516415"/>
          </a:xfrm>
        </p:grpSpPr>
        <p:sp>
          <p:nvSpPr>
            <p:cNvPr id="46" name="Rounded Rectangle 45"/>
            <p:cNvSpPr/>
            <p:nvPr/>
          </p:nvSpPr>
          <p:spPr>
            <a:xfrm>
              <a:off x="159222" y="1433673"/>
              <a:ext cx="2679509" cy="516415"/>
            </a:xfrm>
            <a:prstGeom prst="roundRect">
              <a:avLst>
                <a:gd name="adj" fmla="val 50000"/>
              </a:avLst>
            </a:prstGeom>
            <a:solidFill>
              <a:srgbClr val="FF596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71324" y="1492966"/>
              <a:ext cx="1733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Energy Levels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6F32C8-B225-47BB-9132-8BDC7AF4DCD7}"/>
              </a:ext>
            </a:extLst>
          </p:cNvPr>
          <p:cNvCxnSpPr/>
          <p:nvPr/>
        </p:nvCxnSpPr>
        <p:spPr>
          <a:xfrm flipV="1">
            <a:off x="955040" y="390954"/>
            <a:ext cx="0" cy="59677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74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16 -0.04537 L 0.00716 -0.04537 C 0.01016 -0.04653 0.01328 -0.04699 0.01628 -0.04838 C 0.01719 -0.04884 0.01784 -0.0507 0.01875 -0.05139 C 0.01953 -0.05209 0.02044 -0.05232 0.02123 -0.05278 C 0.02617 -0.05209 0.02969 -0.05301 0.03373 -0.05 C 0.03854 -0.0463 0.0375 -0.0463 0.04206 -0.03796 L 0.04466 -0.03357 C 0.04544 -0.03218 0.04649 -0.03079 0.04714 -0.02917 C 0.04818 -0.02616 0.04883 -0.02246 0.05039 -0.02014 C 0.05156 -0.01875 0.05287 -0.01759 0.05378 -0.01574 C 0.05703 -0.00926 0.05664 -0.00741 0.05873 -0.00093 C 0.05925 0.00069 0.0599 0.00208 0.06042 0.00347 C 0.06615 0.02199 0.06159 0.00972 0.0655 0.01991 C 0.0668 0.01875 0.07005 0.01597 0.07123 0.01389 C 0.07227 0.01227 0.07292 0.00995 0.07383 0.0081 C 0.07526 -0.00023 0.0737 0.00717 0.0763 -0.00093 C 0.07682 -0.00278 0.07721 -0.00509 0.078 -0.00695 C 0.07891 -0.00903 0.08021 -0.01088 0.08125 -0.01273 C 0.08242 -0.01806 0.08268 -0.0206 0.08464 -0.02477 C 0.08542 -0.02639 0.08633 -0.02755 0.08711 -0.02917 C 0.08776 -0.03056 0.08815 -0.03218 0.0888 -0.03357 C 0.0905 -0.0375 0.09232 -0.03959 0.09466 -0.04259 C 0.09544 -0.04352 0.09623 -0.04468 0.09714 -0.04537 C 0.09792 -0.04607 0.09883 -0.0463 0.09961 -0.04699 C 0.10104 -0.04792 0.10235 -0.04884 0.10378 -0.05 C 0.10846 -0.04954 0.11328 -0.04954 0.11797 -0.04838 C 0.12096 -0.04769 0.12253 -0.04259 0.12461 -0.03959 C 0.12539 -0.03843 0.1263 -0.0375 0.12708 -0.03658 C 0.12826 -0.03519 0.12943 -0.0338 0.13047 -0.03218 C 0.13164 -0.03033 0.13255 -0.02801 0.13373 -0.02616 C 0.13594 -0.02292 0.1388 -0.0213 0.1405 -0.01736 C 0.14349 -0.00996 0.1418 -0.01273 0.14544 -0.00834 L 0.14883 0.00046 C 0.14935 0.00208 0.14974 0.0037 0.15039 0.00509 C 0.15235 0.00833 0.15339 0.00972 0.15456 0.01389 C 0.1556 0.01759 0.15508 0.01991 0.15716 0.02291 C 0.15781 0.02384 0.15873 0.02384 0.15964 0.0243 C 0.16068 0.02384 0.16211 0.0243 0.16289 0.02291 C 0.1638 0.02129 0.16328 0.01875 0.1638 0.0169 C 0.16445 0.01458 0.1655 0.01296 0.16628 0.01088 C 0.16745 0.0081 0.16862 0.00509 0.16966 0.00208 C 0.17005 0.00069 0.16979 -0.00139 0.17044 -0.00232 C 0.17188 -0.00486 0.17409 -0.00579 0.17539 -0.00834 C 0.17656 -0.01042 0.17774 -0.01227 0.17878 -0.01435 C 0.18177 -0.02037 0.18177 -0.02384 0.18633 -0.02917 C 0.18711 -0.03009 0.18789 -0.03148 0.1888 -0.03218 C 0.19766 -0.03912 0.19063 -0.03125 0.19623 -0.03796 C 0.20104 -0.0375 0.20573 -0.03727 0.21042 -0.03658 C 0.21185 -0.03634 0.21341 -0.03611 0.21458 -0.03519 C 0.21615 -0.03357 0.21719 -0.03056 0.21875 -0.02917 C 0.22396 -0.02408 0.22279 -0.02871 0.2263 -0.02315 C 0.228 -0.02037 0.22956 -0.01736 0.23125 -0.01435 L 0.23373 -0.00972 C 0.23464 -0.00834 0.23529 -0.00671 0.23633 -0.00533 L 0.23958 -0.00093 C 0.24219 0.01296 0.23789 -0.00764 0.24297 0.0081 C 0.24623 0.01829 0.24089 0.01041 0.24623 0.0169 C 0.24662 0.01898 0.2461 0.02338 0.24714 0.02291 C 0.24857 0.02199 0.24831 0.01805 0.24883 0.01551 C 0.25052 0.00648 0.24818 0.01204 0.25208 0.00509 C 0.25274 0.00208 0.25261 -0.00162 0.25378 -0.00394 C 0.25729 -0.01019 0.2556 -0.00671 0.25873 -0.01435 C 0.26029 -0.02477 0.25833 -0.01644 0.26289 -0.02477 C 0.26367 -0.02593 0.2638 -0.02801 0.26458 -0.02917 C 0.27162 -0.04005 0.26719 -0.03218 0.27214 -0.03658 C 0.27305 -0.03727 0.27383 -0.03843 0.27461 -0.03959 C 0.27513 -0.03935 0.28281 -0.03727 0.28373 -0.03658 C 0.28477 -0.03588 0.28529 -0.03403 0.28633 -0.03357 C 0.28841 -0.03264 0.29076 -0.03264 0.29297 -0.03218 C 0.29375 -0.03056 0.2944 -0.02871 0.29544 -0.02755 C 0.29649 -0.02662 0.29779 -0.02732 0.29883 -0.02616 C 0.30638 -0.01713 0.29479 -0.025 0.303 -0.02014 C 0.3069 -0.00949 0.30482 -0.01389 0.30873 -0.00695 C 0.31029 0.00139 0.30873 -0.00602 0.31133 0.00208 C 0.31185 0.00393 0.3125 0.00602 0.31289 0.0081 C 0.31328 0.00949 0.31341 0.01111 0.3138 0.0125 C 0.31445 0.01504 0.3155 0.01736 0.31628 0.01991 L 0.31719 0.02592 " pathEditMode="relative" ptsTypes="AAAAAAAAAAAAAAAAAAAAAAAAAAAAAAAAAAAAAAAAAAAAAAAAAAAAAAAAAAAAAAAAAAAAAAAAAAAAAAA">
                                      <p:cBhvr>
                                        <p:cTn id="16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4467 L -0.00039 -0.04467 C 0.00365 -0.04606 0.00782 -0.05023 0.01198 -0.04907 C 0.01368 -0.04861 0.01537 -0.04815 0.01706 -0.04768 C 0.01784 -0.04722 0.01875 -0.04652 0.01953 -0.04606 C 0.02071 -0.0456 0.02175 -0.04514 0.02292 -0.04467 C 0.0237 -0.04352 0.02448 -0.04236 0.02539 -0.04166 C 0.02644 -0.04074 0.02774 -0.0412 0.02865 -0.04027 C 0.02969 -0.03912 0.03021 -0.0368 0.03125 -0.03565 C 0.03243 -0.03426 0.03399 -0.03379 0.03542 -0.03287 C 0.0362 -0.03125 0.03698 -0.02963 0.03789 -0.02824 C 0.03946 -0.02615 0.04284 -0.02245 0.04284 -0.02245 C 0.0444 -0.01389 0.04258 -0.02176 0.04623 -0.01342 C 0.0474 -0.01065 0.04831 -0.0074 0.04948 -0.00463 C 0.05026 -0.00301 0.05131 -0.00185 0.05209 -0.00023 C 0.05274 0.00116 0.05313 0.00278 0.05365 0.0044 C 0.05534 0.0088 0.05664 0.01273 0.05782 0.0176 C 0.05847 0.02014 0.05886 0.02269 0.05951 0.025 C 0.06016 0.02732 0.0612 0.02894 0.06198 0.03102 C 0.06745 0.01667 0.06446 0.02523 0.07032 0.0044 C 0.07123 0.00139 0.07123 -0.00301 0.07292 -0.00463 L 0.07787 -0.00902 C 0.08308 -0.02453 0.07735 -0.00949 0.08373 -0.02083 C 0.08464 -0.02268 0.08516 -0.025 0.0862 -0.02685 C 0.0875 -0.02916 0.09037 -0.03217 0.09206 -0.03426 C 0.09427 -0.03703 0.09597 -0.04004 0.0987 -0.04166 C 0.10118 -0.04305 0.10365 -0.04352 0.10612 -0.04467 L 0.11784 -0.04305 C 0.11966 -0.0419 0.11993 -0.03703 0.12123 -0.03426 C 0.12201 -0.03217 0.12279 -0.03009 0.1237 -0.02824 C 0.12891 -0.01759 0.12344 -0.03102 0.12865 -0.01782 C 0.13321 -0.00648 0.12709 -0.02152 0.13203 -0.00764 C 0.13269 -0.00555 0.13373 -0.0037 0.13451 -0.00162 L 0.13946 -0.01504 C 0.14011 -0.01643 0.14063 -0.01782 0.14115 -0.01944 C 0.14206 -0.02199 0.14284 -0.0243 0.14362 -0.02685 C 0.14414 -0.02824 0.14466 -0.03009 0.14532 -0.03125 C 0.14636 -0.0331 0.14766 -0.03402 0.1487 -0.03565 C 0.14961 -0.03703 0.15013 -0.03912 0.15118 -0.04027 C 0.15196 -0.04097 0.15287 -0.04097 0.15365 -0.04166 C 0.15508 -0.04282 0.15625 -0.04514 0.15782 -0.04606 C 0.16003 -0.04722 0.16224 -0.04699 0.16446 -0.04768 C 0.16563 -0.04861 0.16667 -0.05023 0.16784 -0.05046 C 0.17865 -0.0537 0.18047 -0.05185 0.19115 -0.04907 C 0.20052 -0.03958 0.19453 -0.04629 0.20534 -0.03125 C 0.20638 -0.02986 0.20769 -0.02847 0.2086 -0.02685 C 0.20977 -0.02477 0.21094 -0.02291 0.21198 -0.02083 C 0.21888 -0.00648 0.20743 -0.02731 0.21615 -0.01203 C 0.21641 -0.01041 0.21654 -0.00902 0.21693 -0.00764 C 0.21836 -0.00301 0.22006 -0.00069 0.22201 0.00278 L 0.2237 0.01181 C 0.22396 0.0132 0.22409 0.01482 0.22448 0.01621 C 0.225 0.01806 0.22552 0.02014 0.22618 0.02199 C 0.2267 0.02361 0.22735 0.025 0.22787 0.02662 C 0.22865 0.0294 0.22891 0.03403 0.22943 0.03681 C 0.22995 0.03935 0.2306 0.0419 0.23112 0.04445 C 0.23633 0.03496 0.23295 0.04236 0.2362 0.03241 C 0.23776 0.02755 0.24011 0.02315 0.24115 0.0176 C 0.24141 0.01621 0.24141 0.01459 0.24193 0.0132 C 0.24284 0.01088 0.24427 0.00949 0.24532 0.00718 C 0.24662 0.0044 0.2474 0.00116 0.2487 -0.00162 C 0.24974 -0.00416 0.25183 -0.00902 0.25287 -0.01203 C 0.25339 -0.01389 0.25378 -0.0162 0.25443 -0.01782 C 0.25664 -0.02338 0.2569 -0.02152 0.25951 -0.02523 C 0.26993 -0.04074 0.25287 -0.01759 0.26537 -0.03426 C 0.26498 -0.03171 0.26524 -0.02893 0.26446 -0.02685 C 0.26368 -0.02477 0.26211 -0.02407 0.2612 -0.02245 C 0.26042 -0.02106 0.2599 -0.01944 0.25951 -0.01782 C 0.25886 -0.01551 0.25847 -0.01296 0.25782 -0.01041 C 0.2569 -0.0074 0.25365 -0.00046 0.25287 0.00139 C 0.25248 0.00533 0.25261 0.00926 0.25196 0.0132 C 0.2517 0.01482 0.25065 0.01598 0.25026 0.0176 C 0.24987 0.01945 0.24987 0.02176 0.24948 0.02361 C 0.24909 0.02523 0.24831 0.02639 0.24779 0.02801 C 0.24753 0.02894 0.24727 0.0301 0.24701 0.03102 " pathEditMode="relative" ptsTypes="AAAAAAAAAAAAAAAAAAAAAAAAAAAAAAAAAAAAAAAAAAAAAAAAAAAAAAAAAAAAAAAAAAAAAAAAAAA">
                                      <p:cBhvr>
                                        <p:cTn id="4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93 -0.02222 L 0.01093 -0.02222 C 0.0177 -0.02361 0.022 -0.02523 0.02916 -0.02222 C 0.0306 -0.02176 0.03151 -0.01944 0.03255 -0.01782 C 0.04088 -0.00463 0.03385 -0.01551 0.03841 -0.00602 C 0.03919 -0.0044 0.0401 -0.00324 0.04088 -0.00162 C 0.04153 -0.00023 0.04179 0.00162 0.04257 0.00301 C 0.04349 0.00463 0.04479 0.00579 0.04596 0.00741 C 0.04622 0.01181 0.04609 0.01643 0.04674 0.0206 C 0.047 0.02245 0.04804 0.02338 0.04843 0.02523 C 0.05143 0.03981 0.047 0.02662 0.05091 0.03704 C 0.05117 0.03889 0.0513 0.04097 0.05169 0.04282 C 0.05208 0.04444 0.05312 0.0456 0.05338 0.04745 C 0.05455 0.05324 0.05481 0.05926 0.05586 0.06505 C 0.05625 0.06667 0.05651 0.06806 0.05677 0.06968 C 0.05755 0.075 0.05872 0.08287 0.05924 0.08889 C 0.0595 0.09236 0.05963 0.09583 0.06002 0.09931 C 0.06028 0.10069 0.06067 0.10208 0.06093 0.1037 C 0.06302 0.11667 0.06054 0.10324 0.06263 0.11412 C 0.06315 0.10903 0.06341 0.10556 0.06419 0.10069 C 0.06445 0.09907 0.06484 0.09768 0.0651 0.0963 C 0.06536 0.09421 0.06562 0.09236 0.06588 0.09028 C 0.0664 0.08727 0.06666 0.08403 0.06757 0.08148 C 0.06992 0.07523 0.06875 0.07847 0.07096 0.07106 C 0.07122 0.06852 0.07109 0.06597 0.07174 0.06366 C 0.07304 0.05926 0.07682 0.05185 0.07682 0.05185 C 0.07877 0.0412 0.07591 0.05393 0.08007 0.04282 C 0.08489 0.03009 0.07539 0.04815 0.08346 0.03403 C 0.08372 0.03264 0.08372 0.03079 0.08424 0.02963 C 0.08489 0.02778 0.08593 0.02662 0.08672 0.02523 C 0.08763 0.02315 0.08841 0.0213 0.08932 0.01921 C 0.08997 0.01551 0.0901 0.01319 0.09179 0.01042 C 0.0927 0.00856 0.09401 0.00741 0.09505 0.00579 C 0.09596 0.00463 0.09674 0.00278 0.09765 0.00139 C 0.09869 -0.00023 0.09987 -0.00139 0.10091 -0.00301 C 0.10182 -0.0044 0.10247 -0.00625 0.10338 -0.00741 C 0.10442 -0.0088 0.10573 -0.00926 0.10677 -0.01042 C 0.1125 -0.0169 0.10768 -0.01343 0.11263 -0.01644 C 0.11341 -0.01782 0.11549 -0.02269 0.1151 -0.02083 C 0.11406 -0.01551 0.11145 -0.01134 0.10924 -0.00741 C 0.10898 -0.00602 0.10898 -0.00417 0.10846 -0.00301 C 0.10234 0.01065 0.10924 -0.01111 0.10429 0.0044 C 0.10364 0.00625 0.10325 0.00833 0.1026 0.01042 C 0.10208 0.01181 0.10143 0.01319 0.10091 0.01481 C 0.09752 0.02708 0.10325 0.01088 0.09843 0.02361 C 0.09635 0.03819 0.09935 0.02037 0.09505 0.03542 C 0.09244 0.04514 0.09661 0.03866 0.09179 0.04444 C 0.09153 0.04676 0.0914 0.04954 0.09088 0.05185 C 0.0901 0.05579 0.08828 0.05764 0.08672 0.06065 C 0.08606 0.06204 0.08567 0.06366 0.08515 0.06505 C 0.08476 0.06852 0.0845 0.07199 0.08424 0.07546 C 0.08398 0.0794 0.08372 0.08333 0.08346 0.08727 C 0.0832 0.08981 0.08281 0.09236 0.08255 0.09468 C 0.08229 0.09815 0.08177 0.10509 0.08177 0.10509 " pathEditMode="relative" ptsTypes="AAAAAAAAAAAAAAAAAAAAAAAAAAAAAAAAAAAAAAAAAAAAAAAAAAAAAA">
                                      <p:cBhvr>
                                        <p:cTn id="6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4" grpId="0"/>
      <p:bldP spid="4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8600" y="308113"/>
            <a:ext cx="467139" cy="407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873409" y="1242391"/>
            <a:ext cx="308113" cy="248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5933661" y="0"/>
            <a:ext cx="0" cy="515956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6006037" y="44546"/>
            <a:ext cx="6334799" cy="4756685"/>
            <a:chOff x="5857201" y="-101727"/>
            <a:chExt cx="6334799" cy="475668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7201" y="552945"/>
              <a:ext cx="5145330" cy="4102013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490422" y="-101727"/>
              <a:ext cx="57015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F4TCNQ doped P3HT Films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801856" y="1016517"/>
              <a:ext cx="4472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33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78440" y="1344597"/>
              <a:ext cx="4472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0" y="57956"/>
            <a:ext cx="5685183" cy="4746572"/>
            <a:chOff x="0" y="57956"/>
            <a:chExt cx="5685183" cy="474657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751345"/>
              <a:ext cx="5685183" cy="4053183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456123" y="57956"/>
              <a:ext cx="41247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Undoped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P3HT Films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833840" y="3082273"/>
            <a:ext cx="447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45951" y="574988"/>
            <a:ext cx="447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24" name="Rectangle 8"/>
          <p:cNvSpPr>
            <a:spLocks noChangeArrowheads="1"/>
          </p:cNvSpPr>
          <p:nvPr/>
        </p:nvSpPr>
        <p:spPr bwMode="auto">
          <a:xfrm>
            <a:off x="764910" y="4665762"/>
            <a:ext cx="50484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 err="1"/>
              <a:t>Kahmann</a:t>
            </a:r>
            <a:r>
              <a:rPr lang="en-US" altLang="en-US" sz="1800" dirty="0"/>
              <a:t>, et. al, J. Mater. Chem. C </a:t>
            </a:r>
            <a:r>
              <a:rPr lang="en-US" altLang="en-US" sz="1800" b="1" dirty="0"/>
              <a:t>6</a:t>
            </a:r>
            <a:r>
              <a:rPr lang="en-US" altLang="en-US" sz="1800" dirty="0"/>
              <a:t>, 6008 (2018).</a:t>
            </a:r>
          </a:p>
        </p:txBody>
      </p:sp>
      <p:sp>
        <p:nvSpPr>
          <p:cNvPr id="25" name="Text Box 144"/>
          <p:cNvSpPr txBox="1">
            <a:spLocks noChangeArrowheads="1"/>
          </p:cNvSpPr>
          <p:nvPr/>
        </p:nvSpPr>
        <p:spPr bwMode="auto">
          <a:xfrm>
            <a:off x="6933769" y="4850428"/>
            <a:ext cx="4068762" cy="3794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ea typeface="Calibri" panose="020F0502020204030204" pitchFamily="34" charset="0"/>
                <a:cs typeface="Arial" panose="020B0604020202020204" pitchFamily="34" charset="0"/>
              </a:rPr>
              <a:t>Scholes, et al. Adv. </a:t>
            </a:r>
            <a:r>
              <a:rPr lang="en-US" altLang="en-US" sz="1800" dirty="0" err="1">
                <a:ea typeface="Calibri" panose="020F0502020204030204" pitchFamily="34" charset="0"/>
                <a:cs typeface="Arial" panose="020B0604020202020204" pitchFamily="34" charset="0"/>
              </a:rPr>
              <a:t>Funct</a:t>
            </a:r>
            <a:r>
              <a:rPr lang="en-US" altLang="en-US" sz="1800" dirty="0">
                <a:ea typeface="Calibri" panose="020F0502020204030204" pitchFamily="34" charset="0"/>
                <a:cs typeface="Arial" panose="020B0604020202020204" pitchFamily="34" charset="0"/>
              </a:rPr>
              <a:t>. Mater. 2017.</a:t>
            </a:r>
            <a:endParaRPr lang="en-US" altLang="en-US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8600" y="5137460"/>
            <a:ext cx="629283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Increasing order and crystallinity in the sample,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Peak </a:t>
            </a:r>
            <a:r>
              <a:rPr lang="en-US" sz="2000" b="1" dirty="0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redshifts. </a:t>
            </a:r>
          </a:p>
          <a:p>
            <a:pPr marL="342900" indent="-342900">
              <a:buAutoNum type="arabicPeriod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increases in intensity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11103376" y="2059127"/>
            <a:ext cx="1237459" cy="2440448"/>
            <a:chOff x="11023597" y="2138657"/>
            <a:chExt cx="1318540" cy="2360918"/>
          </a:xfrm>
        </p:grpSpPr>
        <p:sp>
          <p:nvSpPr>
            <p:cNvPr id="3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1023597" y="2138657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888231" y="2903883"/>
              <a:ext cx="2219132" cy="68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Backgroun</a:t>
              </a:r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d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79006" y="2921362"/>
              <a:ext cx="653719" cy="653719"/>
            </a:xfrm>
            <a:prstGeom prst="rect">
              <a:avLst/>
            </a:prstGeom>
          </p:spPr>
        </p:pic>
      </p:grpSp>
      <p:cxnSp>
        <p:nvCxnSpPr>
          <p:cNvPr id="35" name="Straight Arrow Connector 34"/>
          <p:cNvCxnSpPr/>
          <p:nvPr/>
        </p:nvCxnSpPr>
        <p:spPr>
          <a:xfrm flipH="1">
            <a:off x="1520297" y="1349644"/>
            <a:ext cx="264458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833840" y="997298"/>
            <a:ext cx="2497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Increasing Order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7341422" y="1242391"/>
            <a:ext cx="264458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574537" y="902049"/>
            <a:ext cx="2497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Increasing Order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E7B897-53F3-4A04-9EE7-5E3405E6E04C}"/>
              </a:ext>
            </a:extLst>
          </p:cNvPr>
          <p:cNvGrpSpPr/>
          <p:nvPr/>
        </p:nvGrpSpPr>
        <p:grpSpPr>
          <a:xfrm>
            <a:off x="6237011" y="5944532"/>
            <a:ext cx="5012217" cy="428499"/>
            <a:chOff x="6946501" y="5531233"/>
            <a:chExt cx="5968537" cy="516415"/>
          </a:xfrm>
        </p:grpSpPr>
        <p:sp>
          <p:nvSpPr>
            <p:cNvPr id="34" name="Rounded Rectangle 179">
              <a:extLst>
                <a:ext uri="{FF2B5EF4-FFF2-40B4-BE49-F238E27FC236}">
                  <a16:creationId xmlns:a16="http://schemas.microsoft.com/office/drawing/2014/main" id="{05AF2F28-461B-4FEB-BD88-48E6ADB459D6}"/>
                </a:ext>
              </a:extLst>
            </p:cNvPr>
            <p:cNvSpPr/>
            <p:nvPr/>
          </p:nvSpPr>
          <p:spPr>
            <a:xfrm>
              <a:off x="6946501" y="5531233"/>
              <a:ext cx="5968537" cy="516415"/>
            </a:xfrm>
            <a:prstGeom prst="roundRect">
              <a:avLst>
                <a:gd name="adj" fmla="val 50000"/>
              </a:avLst>
            </a:prstGeom>
            <a:solidFill>
              <a:srgbClr val="FF596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7A6EC87-78F7-4A37-8687-E4D4E072FA17}"/>
                </a:ext>
              </a:extLst>
            </p:cNvPr>
            <p:cNvSpPr txBox="1"/>
            <p:nvPr/>
          </p:nvSpPr>
          <p:spPr>
            <a:xfrm>
              <a:off x="7062879" y="5544233"/>
              <a:ext cx="5852159" cy="461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What is the nature and origin of the two peaks?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423E1F4-AC0B-4D98-9566-EC066BB417F8}"/>
              </a:ext>
            </a:extLst>
          </p:cNvPr>
          <p:cNvSpPr txBox="1"/>
          <p:nvPr/>
        </p:nvSpPr>
        <p:spPr>
          <a:xfrm>
            <a:off x="11365453" y="6412746"/>
            <a:ext cx="69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7623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  <p:bldP spid="24" grpId="0"/>
      <p:bldP spid="25" grpId="0" animBg="1"/>
      <p:bldP spid="26" grpId="0"/>
      <p:bldP spid="36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FDB10A62-5B3A-47C1-8CF9-76B303C4C65D}"/>
              </a:ext>
            </a:extLst>
          </p:cNvPr>
          <p:cNvSpPr/>
          <p:nvPr/>
        </p:nvSpPr>
        <p:spPr>
          <a:xfrm>
            <a:off x="1266412" y="6127129"/>
            <a:ext cx="5419423" cy="57123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6972577-8B5A-402D-AC8E-ABB0664C894C}"/>
              </a:ext>
            </a:extLst>
          </p:cNvPr>
          <p:cNvSpPr/>
          <p:nvPr/>
        </p:nvSpPr>
        <p:spPr>
          <a:xfrm>
            <a:off x="583994" y="5514042"/>
            <a:ext cx="5559825" cy="57123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2" name="Picture 1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900" y="530436"/>
            <a:ext cx="2434390" cy="137148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483" y="1457701"/>
            <a:ext cx="653438" cy="6736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21651" y="1512909"/>
            <a:ext cx="653438" cy="6736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102" y="1457701"/>
            <a:ext cx="653438" cy="673647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3770931" y="1807086"/>
            <a:ext cx="245576" cy="359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527573" y="1807086"/>
            <a:ext cx="242926" cy="359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32286" y="1512909"/>
            <a:ext cx="653438" cy="673647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5281566" y="1807086"/>
            <a:ext cx="245576" cy="359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372" y="1457701"/>
            <a:ext cx="653438" cy="673647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V="1">
            <a:off x="6026463" y="1807086"/>
            <a:ext cx="242926" cy="359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31175" y="1512909"/>
            <a:ext cx="653438" cy="673647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>
            <a:off x="6780455" y="1807086"/>
            <a:ext cx="245576" cy="359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493" y="1457701"/>
            <a:ext cx="653438" cy="673647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V="1">
            <a:off x="7530584" y="1807086"/>
            <a:ext cx="242926" cy="359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 Box 5"/>
          <p:cNvSpPr txBox="1">
            <a:spLocks noChangeArrowheads="1"/>
          </p:cNvSpPr>
          <p:nvPr/>
        </p:nvSpPr>
        <p:spPr bwMode="auto">
          <a:xfrm>
            <a:off x="1173259" y="-6689"/>
            <a:ext cx="106272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/>
              <a:t>Modelling Polymer Aggregates with </a:t>
            </a:r>
            <a:r>
              <a:rPr lang="en-US" altLang="en-US" sz="2400" b="1" dirty="0" err="1"/>
              <a:t>Vibronic</a:t>
            </a:r>
            <a:r>
              <a:rPr lang="en-US" altLang="en-US" sz="2400" b="1" dirty="0"/>
              <a:t> Coupling: Holstein Hamiltonian</a:t>
            </a:r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483" y="2389831"/>
            <a:ext cx="653438" cy="673647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21651" y="2445039"/>
            <a:ext cx="653438" cy="673647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102" y="2389831"/>
            <a:ext cx="653438" cy="673647"/>
          </a:xfrm>
          <a:prstGeom prst="rect">
            <a:avLst/>
          </a:prstGeom>
        </p:spPr>
      </p:pic>
      <p:cxnSp>
        <p:nvCxnSpPr>
          <p:cNvPr id="113" name="Straight Connector 112"/>
          <p:cNvCxnSpPr/>
          <p:nvPr/>
        </p:nvCxnSpPr>
        <p:spPr>
          <a:xfrm>
            <a:off x="3770931" y="2739216"/>
            <a:ext cx="245576" cy="359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V="1">
            <a:off x="4527573" y="2739216"/>
            <a:ext cx="242926" cy="359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1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32286" y="2445039"/>
            <a:ext cx="653438" cy="673647"/>
          </a:xfrm>
          <a:prstGeom prst="rect">
            <a:avLst/>
          </a:prstGeom>
        </p:spPr>
      </p:pic>
      <p:cxnSp>
        <p:nvCxnSpPr>
          <p:cNvPr id="116" name="Straight Connector 115"/>
          <p:cNvCxnSpPr/>
          <p:nvPr/>
        </p:nvCxnSpPr>
        <p:spPr>
          <a:xfrm>
            <a:off x="5281566" y="2739216"/>
            <a:ext cx="245576" cy="359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1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372" y="2389831"/>
            <a:ext cx="653438" cy="673647"/>
          </a:xfrm>
          <a:prstGeom prst="rect">
            <a:avLst/>
          </a:prstGeom>
        </p:spPr>
      </p:pic>
      <p:cxnSp>
        <p:nvCxnSpPr>
          <p:cNvPr id="118" name="Straight Connector 117"/>
          <p:cNvCxnSpPr/>
          <p:nvPr/>
        </p:nvCxnSpPr>
        <p:spPr>
          <a:xfrm flipV="1">
            <a:off x="6026463" y="2739216"/>
            <a:ext cx="242926" cy="359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31175" y="2445039"/>
            <a:ext cx="653438" cy="673647"/>
          </a:xfrm>
          <a:prstGeom prst="rect">
            <a:avLst/>
          </a:prstGeom>
        </p:spPr>
      </p:pic>
      <p:cxnSp>
        <p:nvCxnSpPr>
          <p:cNvPr id="120" name="Straight Connector 119"/>
          <p:cNvCxnSpPr/>
          <p:nvPr/>
        </p:nvCxnSpPr>
        <p:spPr>
          <a:xfrm>
            <a:off x="6780455" y="2739216"/>
            <a:ext cx="245576" cy="359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Picture 1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493" y="2389831"/>
            <a:ext cx="653438" cy="673647"/>
          </a:xfrm>
          <a:prstGeom prst="rect">
            <a:avLst/>
          </a:prstGeom>
        </p:spPr>
      </p:pic>
      <p:cxnSp>
        <p:nvCxnSpPr>
          <p:cNvPr id="122" name="Straight Connector 121"/>
          <p:cNvCxnSpPr/>
          <p:nvPr/>
        </p:nvCxnSpPr>
        <p:spPr>
          <a:xfrm flipV="1">
            <a:off x="7530584" y="2739216"/>
            <a:ext cx="242926" cy="359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Picture 1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483" y="3306918"/>
            <a:ext cx="653438" cy="673647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21651" y="3362126"/>
            <a:ext cx="653438" cy="673647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102" y="3306918"/>
            <a:ext cx="653438" cy="673647"/>
          </a:xfrm>
          <a:prstGeom prst="rect">
            <a:avLst/>
          </a:prstGeom>
        </p:spPr>
      </p:pic>
      <p:cxnSp>
        <p:nvCxnSpPr>
          <p:cNvPr id="127" name="Straight Connector 126"/>
          <p:cNvCxnSpPr/>
          <p:nvPr/>
        </p:nvCxnSpPr>
        <p:spPr>
          <a:xfrm>
            <a:off x="3770931" y="3656303"/>
            <a:ext cx="245576" cy="359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V="1">
            <a:off x="4527573" y="3656303"/>
            <a:ext cx="242926" cy="359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Picture 1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32286" y="3362126"/>
            <a:ext cx="653438" cy="673647"/>
          </a:xfrm>
          <a:prstGeom prst="rect">
            <a:avLst/>
          </a:prstGeom>
        </p:spPr>
      </p:pic>
      <p:cxnSp>
        <p:nvCxnSpPr>
          <p:cNvPr id="130" name="Straight Connector 129"/>
          <p:cNvCxnSpPr/>
          <p:nvPr/>
        </p:nvCxnSpPr>
        <p:spPr>
          <a:xfrm>
            <a:off x="5281566" y="3656303"/>
            <a:ext cx="245576" cy="359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Picture 1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372" y="3306918"/>
            <a:ext cx="653438" cy="673647"/>
          </a:xfrm>
          <a:prstGeom prst="rect">
            <a:avLst/>
          </a:prstGeom>
        </p:spPr>
      </p:pic>
      <p:cxnSp>
        <p:nvCxnSpPr>
          <p:cNvPr id="132" name="Straight Connector 131"/>
          <p:cNvCxnSpPr/>
          <p:nvPr/>
        </p:nvCxnSpPr>
        <p:spPr>
          <a:xfrm flipV="1">
            <a:off x="6026463" y="3656303"/>
            <a:ext cx="242926" cy="359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Picture 1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31175" y="3362126"/>
            <a:ext cx="653438" cy="673647"/>
          </a:xfrm>
          <a:prstGeom prst="rect">
            <a:avLst/>
          </a:prstGeom>
        </p:spPr>
      </p:pic>
      <p:cxnSp>
        <p:nvCxnSpPr>
          <p:cNvPr id="134" name="Straight Connector 133"/>
          <p:cNvCxnSpPr/>
          <p:nvPr/>
        </p:nvCxnSpPr>
        <p:spPr>
          <a:xfrm>
            <a:off x="6780455" y="3656303"/>
            <a:ext cx="245576" cy="359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Picture 1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493" y="3306918"/>
            <a:ext cx="653438" cy="673647"/>
          </a:xfrm>
          <a:prstGeom prst="rect">
            <a:avLst/>
          </a:prstGeom>
        </p:spPr>
      </p:pic>
      <p:cxnSp>
        <p:nvCxnSpPr>
          <p:cNvPr id="136" name="Straight Connector 135"/>
          <p:cNvCxnSpPr/>
          <p:nvPr/>
        </p:nvCxnSpPr>
        <p:spPr>
          <a:xfrm flipV="1">
            <a:off x="7530584" y="3656303"/>
            <a:ext cx="242926" cy="359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" name="Group 136"/>
          <p:cNvGrpSpPr/>
          <p:nvPr/>
        </p:nvGrpSpPr>
        <p:grpSpPr>
          <a:xfrm>
            <a:off x="3199102" y="4265281"/>
            <a:ext cx="5178829" cy="728855"/>
            <a:chOff x="966841" y="774998"/>
            <a:chExt cx="11088224" cy="1560530"/>
          </a:xfrm>
        </p:grpSpPr>
        <p:pic>
          <p:nvPicPr>
            <p:cNvPr id="138" name="Picture 13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6361" y="774999"/>
              <a:ext cx="1399055" cy="1442325"/>
            </a:xfrm>
            <a:prstGeom prst="rect">
              <a:avLst/>
            </a:prstGeom>
          </p:spPr>
        </p:pic>
        <p:pic>
          <p:nvPicPr>
            <p:cNvPr id="139" name="Picture 13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513867" y="893203"/>
              <a:ext cx="1399055" cy="1442325"/>
            </a:xfrm>
            <a:prstGeom prst="rect">
              <a:avLst/>
            </a:prstGeom>
          </p:spPr>
        </p:pic>
        <p:pic>
          <p:nvPicPr>
            <p:cNvPr id="140" name="Picture 13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841" y="774998"/>
              <a:ext cx="1399055" cy="1442325"/>
            </a:xfrm>
            <a:prstGeom prst="rect">
              <a:avLst/>
            </a:prstGeom>
          </p:spPr>
        </p:pic>
        <p:cxnSp>
          <p:nvCxnSpPr>
            <p:cNvPr id="141" name="Straight Connector 140"/>
            <p:cNvCxnSpPr/>
            <p:nvPr/>
          </p:nvCxnSpPr>
          <p:spPr>
            <a:xfrm>
              <a:off x="2191165" y="1523056"/>
              <a:ext cx="525795" cy="7689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 flipV="1">
              <a:off x="3811188" y="1523056"/>
              <a:ext cx="520121" cy="7689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748239" y="893203"/>
              <a:ext cx="1399055" cy="1442325"/>
            </a:xfrm>
            <a:prstGeom prst="rect">
              <a:avLst/>
            </a:prstGeom>
          </p:spPr>
        </p:pic>
        <p:cxnSp>
          <p:nvCxnSpPr>
            <p:cNvPr id="144" name="Straight Connector 143"/>
            <p:cNvCxnSpPr/>
            <p:nvPr/>
          </p:nvCxnSpPr>
          <p:spPr>
            <a:xfrm>
              <a:off x="5425537" y="1523056"/>
              <a:ext cx="525795" cy="7689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5" name="Picture 14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5585" y="774999"/>
              <a:ext cx="1399055" cy="1442325"/>
            </a:xfrm>
            <a:prstGeom prst="rect">
              <a:avLst/>
            </a:prstGeom>
          </p:spPr>
        </p:pic>
        <p:cxnSp>
          <p:nvCxnSpPr>
            <p:cNvPr id="146" name="Straight Connector 145"/>
            <p:cNvCxnSpPr/>
            <p:nvPr/>
          </p:nvCxnSpPr>
          <p:spPr>
            <a:xfrm flipV="1">
              <a:off x="7020412" y="1523056"/>
              <a:ext cx="520121" cy="7689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957463" y="893203"/>
              <a:ext cx="1399055" cy="1442325"/>
            </a:xfrm>
            <a:prstGeom prst="rect">
              <a:avLst/>
            </a:prstGeom>
          </p:spPr>
        </p:pic>
        <p:cxnSp>
          <p:nvCxnSpPr>
            <p:cNvPr id="148" name="Straight Connector 147"/>
            <p:cNvCxnSpPr/>
            <p:nvPr/>
          </p:nvCxnSpPr>
          <p:spPr>
            <a:xfrm>
              <a:off x="8634761" y="1523056"/>
              <a:ext cx="525795" cy="7689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9" name="Picture 14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6010" y="774999"/>
              <a:ext cx="1399055" cy="1442325"/>
            </a:xfrm>
            <a:prstGeom prst="rect">
              <a:avLst/>
            </a:prstGeom>
          </p:spPr>
        </p:pic>
        <p:cxnSp>
          <p:nvCxnSpPr>
            <p:cNvPr id="150" name="Straight Connector 149"/>
            <p:cNvCxnSpPr/>
            <p:nvPr/>
          </p:nvCxnSpPr>
          <p:spPr>
            <a:xfrm flipV="1">
              <a:off x="10240837" y="1523056"/>
              <a:ext cx="520121" cy="7689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8801531" y="1333317"/>
            <a:ext cx="2135569" cy="716898"/>
            <a:chOff x="8801530" y="1333317"/>
            <a:chExt cx="2679509" cy="716898"/>
          </a:xfrm>
        </p:grpSpPr>
        <p:sp>
          <p:nvSpPr>
            <p:cNvPr id="153" name="Rounded Rectangle 152"/>
            <p:cNvSpPr/>
            <p:nvPr/>
          </p:nvSpPr>
          <p:spPr>
            <a:xfrm>
              <a:off x="8801530" y="1333317"/>
              <a:ext cx="2679509" cy="516415"/>
            </a:xfrm>
            <a:prstGeom prst="roundRect">
              <a:avLst>
                <a:gd name="adj" fmla="val 50000"/>
              </a:avLst>
            </a:prstGeom>
            <a:solidFill>
              <a:srgbClr val="FF596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9064766" y="1403884"/>
              <a:ext cx="2393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P3HT backbone</a:t>
              </a:r>
            </a:p>
          </p:txBody>
        </p:sp>
      </p:grpSp>
      <p:sp>
        <p:nvSpPr>
          <p:cNvPr id="157" name="Rounded Rectangle 156"/>
          <p:cNvSpPr/>
          <p:nvPr/>
        </p:nvSpPr>
        <p:spPr>
          <a:xfrm>
            <a:off x="8722096" y="3093354"/>
            <a:ext cx="1477622" cy="516415"/>
          </a:xfrm>
          <a:prstGeom prst="roundRect">
            <a:avLst>
              <a:gd name="adj" fmla="val 50000"/>
            </a:avLst>
          </a:prstGeom>
          <a:solidFill>
            <a:srgbClr val="FF59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TextBox 157"/>
          <p:cNvSpPr txBox="1"/>
          <p:nvPr/>
        </p:nvSpPr>
        <p:spPr>
          <a:xfrm>
            <a:off x="8775880" y="3158605"/>
            <a:ext cx="1398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P3HT stack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2934429-C986-46EB-A0E9-867AC322A7C9}"/>
              </a:ext>
            </a:extLst>
          </p:cNvPr>
          <p:cNvGrpSpPr/>
          <p:nvPr/>
        </p:nvGrpSpPr>
        <p:grpSpPr>
          <a:xfrm>
            <a:off x="4226441" y="2069235"/>
            <a:ext cx="1261465" cy="369332"/>
            <a:chOff x="4226441" y="2069235"/>
            <a:chExt cx="1261465" cy="369332"/>
          </a:xfrm>
        </p:grpSpPr>
        <p:cxnSp>
          <p:nvCxnSpPr>
            <p:cNvPr id="160" name="Straight Arrow Connector 159"/>
            <p:cNvCxnSpPr/>
            <p:nvPr/>
          </p:nvCxnSpPr>
          <p:spPr>
            <a:xfrm>
              <a:off x="4421985" y="2186556"/>
              <a:ext cx="66860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61" name="TextBox 160"/>
            <p:cNvSpPr txBox="1"/>
            <p:nvPr/>
          </p:nvSpPr>
          <p:spPr>
            <a:xfrm>
              <a:off x="4226441" y="2069235"/>
              <a:ext cx="12614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 err="1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b="1" i="1" baseline="-25000" dirty="0" err="1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intrachain</a:t>
              </a:r>
              <a:endParaRPr lang="en-US" b="1" i="1" baseline="-25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62" name="Straight Arrow Connector 161"/>
          <p:cNvCxnSpPr/>
          <p:nvPr/>
        </p:nvCxnSpPr>
        <p:spPr>
          <a:xfrm>
            <a:off x="8367911" y="1843002"/>
            <a:ext cx="0" cy="741175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3" name="TextBox 162"/>
          <p:cNvSpPr txBox="1"/>
          <p:nvPr/>
        </p:nvSpPr>
        <p:spPr>
          <a:xfrm>
            <a:off x="8430063" y="1975026"/>
            <a:ext cx="1261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b="1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interchain</a:t>
            </a:r>
            <a:endParaRPr lang="en-US" b="1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6" name="Straight Arrow Connector 165"/>
          <p:cNvCxnSpPr/>
          <p:nvPr/>
        </p:nvCxnSpPr>
        <p:spPr>
          <a:xfrm>
            <a:off x="3030732" y="5145578"/>
            <a:ext cx="18786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 flipV="1">
            <a:off x="3030732" y="3491345"/>
            <a:ext cx="0" cy="16542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/>
          <p:cNvSpPr txBox="1"/>
          <p:nvPr/>
        </p:nvSpPr>
        <p:spPr>
          <a:xfrm>
            <a:off x="3232970" y="5141520"/>
            <a:ext cx="1526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Intrachain</a:t>
            </a: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" name="TextBox 173"/>
          <p:cNvSpPr txBox="1"/>
          <p:nvPr/>
        </p:nvSpPr>
        <p:spPr>
          <a:xfrm rot="16200000">
            <a:off x="2043209" y="4070784"/>
            <a:ext cx="1526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Interchain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7326544" y="5194655"/>
            <a:ext cx="4085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mid- IR Spectral Signatures of Delocalized Polarons?</a:t>
            </a:r>
          </a:p>
        </p:txBody>
      </p:sp>
      <p:grpSp>
        <p:nvGrpSpPr>
          <p:cNvPr id="198" name="Group 197"/>
          <p:cNvGrpSpPr/>
          <p:nvPr/>
        </p:nvGrpSpPr>
        <p:grpSpPr>
          <a:xfrm>
            <a:off x="431730" y="5524683"/>
            <a:ext cx="11437104" cy="1055948"/>
            <a:chOff x="6946501" y="5531233"/>
            <a:chExt cx="6029004" cy="1396126"/>
          </a:xfrm>
        </p:grpSpPr>
        <p:sp>
          <p:nvSpPr>
            <p:cNvPr id="180" name="Rounded Rectangle 179"/>
            <p:cNvSpPr/>
            <p:nvPr/>
          </p:nvSpPr>
          <p:spPr>
            <a:xfrm>
              <a:off x="6946501" y="5531233"/>
              <a:ext cx="5968537" cy="1396126"/>
            </a:xfrm>
            <a:prstGeom prst="roundRect">
              <a:avLst>
                <a:gd name="adj" fmla="val 50000"/>
              </a:avLst>
            </a:prstGeom>
            <a:solidFill>
              <a:srgbClr val="FF596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7123346" y="5564476"/>
              <a:ext cx="5852159" cy="1342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Over what distances are holes/Polarons delocalized along the backbone in a P3HT chain?</a:t>
              </a:r>
            </a:p>
            <a:p>
              <a:r>
                <a:rPr 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                                             and</a:t>
              </a:r>
            </a:p>
            <a:p>
              <a:r>
                <a:rPr 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                                 How many Chains?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92114" y="489761"/>
            <a:ext cx="1762290" cy="516415"/>
            <a:chOff x="111949" y="1732195"/>
            <a:chExt cx="1762290" cy="516415"/>
          </a:xfrm>
        </p:grpSpPr>
        <p:sp>
          <p:nvSpPr>
            <p:cNvPr id="182" name="Rounded Rectangle 181"/>
            <p:cNvSpPr/>
            <p:nvPr/>
          </p:nvSpPr>
          <p:spPr>
            <a:xfrm>
              <a:off x="111949" y="1732195"/>
              <a:ext cx="1762290" cy="516415"/>
            </a:xfrm>
            <a:prstGeom prst="roundRect">
              <a:avLst>
                <a:gd name="adj" fmla="val 50000"/>
              </a:avLst>
            </a:prstGeom>
            <a:solidFill>
              <a:srgbClr val="FF596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310714" y="1789435"/>
              <a:ext cx="14280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Shine light</a:t>
              </a:r>
            </a:p>
          </p:txBody>
        </p:sp>
      </p:grpSp>
      <p:graphicFrame>
        <p:nvGraphicFramePr>
          <p:cNvPr id="19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7318014"/>
              </p:ext>
            </p:extLst>
          </p:nvPr>
        </p:nvGraphicFramePr>
        <p:xfrm>
          <a:off x="634155" y="5509444"/>
          <a:ext cx="5559830" cy="6196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2" name="Equation" r:id="rId5" imgW="3733800" imgH="431800" progId="Equation.DSMT4">
                  <p:embed/>
                </p:oleObj>
              </mc:Choice>
              <mc:Fallback>
                <p:oleObj name="Equation" r:id="rId5" imgW="3733800" imgH="431800" progId="Equation.DSMT4">
                  <p:embed/>
                  <p:pic>
                    <p:nvPicPr>
                      <p:cNvPr id="1850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155" y="5509444"/>
                        <a:ext cx="5559830" cy="6196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4858493"/>
              </p:ext>
            </p:extLst>
          </p:nvPr>
        </p:nvGraphicFramePr>
        <p:xfrm>
          <a:off x="1361374" y="6111603"/>
          <a:ext cx="5336398" cy="584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3" name="Equation" r:id="rId7" imgW="3822700" imgH="431800" progId="Equation.DSMT4">
                  <p:embed/>
                </p:oleObj>
              </mc:Choice>
              <mc:Fallback>
                <p:oleObj name="Equation" r:id="rId7" imgW="3822700" imgH="431800" progId="Equation.DSMT4">
                  <p:embed/>
                  <p:pic>
                    <p:nvPicPr>
                      <p:cNvPr id="1850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1374" y="6111603"/>
                        <a:ext cx="5336398" cy="5844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BAC52D4-6314-46A0-AEEA-8E6B87E875B1}"/>
              </a:ext>
            </a:extLst>
          </p:cNvPr>
          <p:cNvGrpSpPr/>
          <p:nvPr/>
        </p:nvGrpSpPr>
        <p:grpSpPr>
          <a:xfrm>
            <a:off x="3261714" y="891095"/>
            <a:ext cx="447558" cy="646331"/>
            <a:chOff x="255006" y="775145"/>
            <a:chExt cx="447558" cy="646331"/>
          </a:xfrm>
        </p:grpSpPr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A376A320-A6A3-40D8-9BC4-0B1E88A6430A}"/>
                </a:ext>
              </a:extLst>
            </p:cNvPr>
            <p:cNvSpPr/>
            <p:nvPr/>
          </p:nvSpPr>
          <p:spPr>
            <a:xfrm>
              <a:off x="322589" y="945051"/>
              <a:ext cx="312392" cy="33250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TextBox 2">
              <a:extLst>
                <a:ext uri="{FF2B5EF4-FFF2-40B4-BE49-F238E27FC236}">
                  <a16:creationId xmlns:a16="http://schemas.microsoft.com/office/drawing/2014/main" id="{1359F698-37DE-410F-A338-8D0D8C4377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006" y="775145"/>
              <a:ext cx="44755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3600" b="1" dirty="0"/>
                <a:t>+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E9568C0-EE36-42C3-981C-7A307564DF3A}"/>
              </a:ext>
            </a:extLst>
          </p:cNvPr>
          <p:cNvGrpSpPr/>
          <p:nvPr/>
        </p:nvGrpSpPr>
        <p:grpSpPr>
          <a:xfrm>
            <a:off x="3682590" y="1614091"/>
            <a:ext cx="4003131" cy="2957871"/>
            <a:chOff x="3956319" y="1712421"/>
            <a:chExt cx="3424010" cy="2529965"/>
          </a:xfrm>
        </p:grpSpPr>
        <p:sp>
          <p:nvSpPr>
            <p:cNvPr id="176" name="Oval 175"/>
            <p:cNvSpPr/>
            <p:nvPr/>
          </p:nvSpPr>
          <p:spPr>
            <a:xfrm>
              <a:off x="3956319" y="1712421"/>
              <a:ext cx="3424010" cy="2529965"/>
            </a:xfrm>
            <a:prstGeom prst="ellipse">
              <a:avLst/>
            </a:prstGeom>
            <a:ln w="34925">
              <a:solidFill>
                <a:srgbClr val="FFFFFF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317500" dir="2700000" algn="ctr">
                <a:srgbClr val="000000">
                  <a:alpha val="43000"/>
                </a:srgbClr>
              </a:outerShdw>
            </a:effectLst>
            <a:scene3d>
              <a:camera prst="perspectiveFront" fov="2700000">
                <a:rot lat="19086000" lon="19067999" rev="3108000"/>
              </a:camera>
              <a:lightRig rig="threePt" dir="t">
                <a:rot lat="0" lon="0" rev="0"/>
              </a:lightRig>
            </a:scene3d>
            <a:sp3d extrusionH="38100" prstMaterial="clear">
              <a:bevelT w="260350" h="50800" prst="softRound"/>
              <a:bevelB prst="softRound"/>
            </a:sp3d>
          </p:spPr>
          <p:style>
            <a:lnRef idx="3">
              <a:schemeClr val="lt1"/>
            </a:lnRef>
            <a:fillRef idx="1002">
              <a:schemeClr val="dk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95DE0B4A-A26F-45C1-9961-6725D551D5FB}"/>
                </a:ext>
              </a:extLst>
            </p:cNvPr>
            <p:cNvGrpSpPr/>
            <p:nvPr/>
          </p:nvGrpSpPr>
          <p:grpSpPr>
            <a:xfrm>
              <a:off x="5395996" y="2550450"/>
              <a:ext cx="551433" cy="789755"/>
              <a:chOff x="206457" y="708826"/>
              <a:chExt cx="551433" cy="789755"/>
            </a:xfrm>
          </p:grpSpPr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20A3724F-07EB-44EC-A3DE-52CB5C196FD1}"/>
                  </a:ext>
                </a:extLst>
              </p:cNvPr>
              <p:cNvSpPr/>
              <p:nvPr/>
            </p:nvSpPr>
            <p:spPr>
              <a:xfrm>
                <a:off x="206457" y="828714"/>
                <a:ext cx="551433" cy="5869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TextBox 2">
                <a:extLst>
                  <a:ext uri="{FF2B5EF4-FFF2-40B4-BE49-F238E27FC236}">
                    <a16:creationId xmlns:a16="http://schemas.microsoft.com/office/drawing/2014/main" id="{E2522D47-E9C1-4E86-9E37-D4DA697FAA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2469" y="708826"/>
                <a:ext cx="447558" cy="7897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5400" b="1" dirty="0"/>
                  <a:t>+</a:t>
                </a:r>
              </a:p>
            </p:txBody>
          </p:sp>
        </p:grpSp>
      </p:grpSp>
      <p:sp>
        <p:nvSpPr>
          <p:cNvPr id="8" name="Left Brace 7"/>
          <p:cNvSpPr/>
          <p:nvPr/>
        </p:nvSpPr>
        <p:spPr>
          <a:xfrm>
            <a:off x="2836376" y="1860858"/>
            <a:ext cx="231165" cy="814608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/>
          <p:cNvGrpSpPr/>
          <p:nvPr/>
        </p:nvGrpSpPr>
        <p:grpSpPr>
          <a:xfrm>
            <a:off x="880960" y="2009954"/>
            <a:ext cx="1762290" cy="516415"/>
            <a:chOff x="111949" y="1732195"/>
            <a:chExt cx="1762290" cy="516415"/>
          </a:xfrm>
        </p:grpSpPr>
        <p:sp>
          <p:nvSpPr>
            <p:cNvPr id="93" name="Rounded Rectangle 92"/>
            <p:cNvSpPr/>
            <p:nvPr/>
          </p:nvSpPr>
          <p:spPr>
            <a:xfrm>
              <a:off x="111949" y="1732195"/>
              <a:ext cx="1762290" cy="516415"/>
            </a:xfrm>
            <a:prstGeom prst="roundRect">
              <a:avLst>
                <a:gd name="adj" fmla="val 50000"/>
              </a:avLst>
            </a:prstGeom>
            <a:solidFill>
              <a:srgbClr val="FF596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214083" y="1773030"/>
              <a:ext cx="1642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0.35 – 0.40 nm</a:t>
              </a: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11023597" y="2138657"/>
            <a:ext cx="1168402" cy="2360918"/>
            <a:chOff x="11023597" y="2138657"/>
            <a:chExt cx="1168402" cy="2360918"/>
          </a:xfrm>
        </p:grpSpPr>
        <p:sp>
          <p:nvSpPr>
            <p:cNvPr id="10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1023597" y="2138657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872791" y="290705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Theory</a:t>
              </a:r>
            </a:p>
          </p:txBody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32333" y="3048689"/>
              <a:ext cx="530600" cy="530600"/>
            </a:xfrm>
            <a:prstGeom prst="rect">
              <a:avLst/>
            </a:prstGeom>
          </p:spPr>
        </p:pic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09F0F34C-B693-4D97-9082-1C68F94BA593}"/>
              </a:ext>
            </a:extLst>
          </p:cNvPr>
          <p:cNvSpPr txBox="1"/>
          <p:nvPr/>
        </p:nvSpPr>
        <p:spPr>
          <a:xfrm>
            <a:off x="11365453" y="6412746"/>
            <a:ext cx="69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572144-9D01-44E2-BE8D-329B33C4FA6C}"/>
              </a:ext>
            </a:extLst>
          </p:cNvPr>
          <p:cNvSpPr/>
          <p:nvPr/>
        </p:nvSpPr>
        <p:spPr>
          <a:xfrm>
            <a:off x="6541710" y="6563753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latin typeface="ScalaSansLF-Regular"/>
              </a:rPr>
              <a:t>R. Ghosh, C. M. </a:t>
            </a:r>
            <a:r>
              <a:rPr lang="en-US" sz="1200" dirty="0" err="1">
                <a:latin typeface="ScalaSansLF-Regular"/>
              </a:rPr>
              <a:t>Pochas</a:t>
            </a:r>
            <a:r>
              <a:rPr lang="en-US" sz="1200" dirty="0">
                <a:latin typeface="ScalaSansLF-Regular"/>
              </a:rPr>
              <a:t>, F. C. Spano, </a:t>
            </a:r>
            <a:r>
              <a:rPr lang="en-US" sz="1200" i="1" dirty="0">
                <a:latin typeface="ScalaSansLF-Italic"/>
              </a:rPr>
              <a:t>J. Phys. Chem. C </a:t>
            </a:r>
            <a:r>
              <a:rPr lang="en-US" sz="1200" b="1" dirty="0">
                <a:latin typeface="ScalaSansLF-Bold"/>
              </a:rPr>
              <a:t>2016</a:t>
            </a:r>
            <a:r>
              <a:rPr lang="en-US" sz="1200" dirty="0">
                <a:latin typeface="ScalaSansLF-Regular"/>
              </a:rPr>
              <a:t>, </a:t>
            </a:r>
            <a:r>
              <a:rPr lang="en-US" sz="1200" i="1" dirty="0">
                <a:latin typeface="ScalaSansLF-Italic"/>
              </a:rPr>
              <a:t>120</a:t>
            </a:r>
            <a:r>
              <a:rPr lang="en-US" sz="1200" dirty="0">
                <a:latin typeface="ScalaSansLF-Regular"/>
              </a:rPr>
              <a:t>, 11394.</a:t>
            </a:r>
            <a:endParaRPr lang="en-US" sz="1200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54B2971-E89F-49DD-BF08-F488510DE56D}"/>
              </a:ext>
            </a:extLst>
          </p:cNvPr>
          <p:cNvGrpSpPr/>
          <p:nvPr/>
        </p:nvGrpSpPr>
        <p:grpSpPr>
          <a:xfrm>
            <a:off x="6868872" y="5333907"/>
            <a:ext cx="2874084" cy="516415"/>
            <a:chOff x="8801530" y="1333317"/>
            <a:chExt cx="2679509" cy="516415"/>
          </a:xfrm>
        </p:grpSpPr>
        <p:sp>
          <p:nvSpPr>
            <p:cNvPr id="105" name="Rounded Rectangle 152">
              <a:extLst>
                <a:ext uri="{FF2B5EF4-FFF2-40B4-BE49-F238E27FC236}">
                  <a16:creationId xmlns:a16="http://schemas.microsoft.com/office/drawing/2014/main" id="{DA0EB6E4-B4AD-407B-A9CA-C9E707C478CA}"/>
                </a:ext>
              </a:extLst>
            </p:cNvPr>
            <p:cNvSpPr/>
            <p:nvPr/>
          </p:nvSpPr>
          <p:spPr>
            <a:xfrm>
              <a:off x="8801530" y="1333317"/>
              <a:ext cx="2679509" cy="516415"/>
            </a:xfrm>
            <a:prstGeom prst="roundRect">
              <a:avLst>
                <a:gd name="adj" fmla="val 50000"/>
              </a:avLst>
            </a:prstGeom>
            <a:solidFill>
              <a:srgbClr val="FF596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8ED0C12-D3A4-425E-B657-B119EA053709}"/>
                </a:ext>
              </a:extLst>
            </p:cNvPr>
            <p:cNvSpPr txBox="1"/>
            <p:nvPr/>
          </p:nvSpPr>
          <p:spPr>
            <a:xfrm>
              <a:off x="9034954" y="1403123"/>
              <a:ext cx="23610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Charge delocalization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DACF83E6-238E-4F66-8EA2-030275D1F0E7}"/>
              </a:ext>
            </a:extLst>
          </p:cNvPr>
          <p:cNvGrpSpPr/>
          <p:nvPr/>
        </p:nvGrpSpPr>
        <p:grpSpPr>
          <a:xfrm>
            <a:off x="7356004" y="5962028"/>
            <a:ext cx="2874084" cy="516415"/>
            <a:chOff x="8801530" y="1333317"/>
            <a:chExt cx="2679509" cy="516415"/>
          </a:xfrm>
        </p:grpSpPr>
        <p:sp>
          <p:nvSpPr>
            <p:cNvPr id="109" name="Rounded Rectangle 152">
              <a:extLst>
                <a:ext uri="{FF2B5EF4-FFF2-40B4-BE49-F238E27FC236}">
                  <a16:creationId xmlns:a16="http://schemas.microsoft.com/office/drawing/2014/main" id="{F1F77A96-7907-4437-8064-E3A579F9929F}"/>
                </a:ext>
              </a:extLst>
            </p:cNvPr>
            <p:cNvSpPr/>
            <p:nvPr/>
          </p:nvSpPr>
          <p:spPr>
            <a:xfrm>
              <a:off x="8801530" y="1333317"/>
              <a:ext cx="2679509" cy="516415"/>
            </a:xfrm>
            <a:prstGeom prst="roundRect">
              <a:avLst>
                <a:gd name="adj" fmla="val 50000"/>
              </a:avLst>
            </a:prstGeom>
            <a:solidFill>
              <a:srgbClr val="FF596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0C7B4831-108C-40F2-9272-9B9986DEBB65}"/>
                </a:ext>
              </a:extLst>
            </p:cNvPr>
            <p:cNvSpPr txBox="1"/>
            <p:nvPr/>
          </p:nvSpPr>
          <p:spPr>
            <a:xfrm>
              <a:off x="9034954" y="1403123"/>
              <a:ext cx="23610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Vibronic</a:t>
              </a:r>
              <a:r>
                <a:rPr 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coupling</a:t>
              </a: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2D7F4E-8121-46B4-AD5E-0626D7D6B0ED}"/>
              </a:ext>
            </a:extLst>
          </p:cNvPr>
          <p:cNvCxnSpPr>
            <a:cxnSpLocks/>
          </p:cNvCxnSpPr>
          <p:nvPr/>
        </p:nvCxnSpPr>
        <p:spPr>
          <a:xfrm flipV="1">
            <a:off x="6269389" y="5669280"/>
            <a:ext cx="511066" cy="1469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8FE201AE-8377-493F-93EA-2C91BD230631}"/>
              </a:ext>
            </a:extLst>
          </p:cNvPr>
          <p:cNvCxnSpPr>
            <a:cxnSpLocks/>
          </p:cNvCxnSpPr>
          <p:nvPr/>
        </p:nvCxnSpPr>
        <p:spPr>
          <a:xfrm flipV="1">
            <a:off x="6746827" y="6299200"/>
            <a:ext cx="511066" cy="1182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193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2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03 -0.04074 L 0.00403 -0.04051 C 0.00677 -0.0412 0.00963 -0.04074 0.01237 -0.04213 C 0.01341 -0.04282 0.0138 -0.04537 0.01484 -0.04653 C 0.01549 -0.04745 0.01653 -0.04745 0.01732 -0.04791 C 0.02252 -0.04653 0.02786 -0.04537 0.0332 -0.04352 C 0.03398 -0.04329 0.03489 -0.04282 0.03567 -0.04213 C 0.05078 -0.02662 0.02799 -0.04745 0.04232 -0.03472 C 0.04401 -0.03125 0.0457 -0.02778 0.04726 -0.0243 C 0.04791 -0.02291 0.0483 -0.02129 0.04896 -0.01991 C 0.05 -0.01782 0.05143 -0.0162 0.05234 -0.01389 C 0.05364 -0.01018 0.05429 -0.00579 0.0556 -0.00208 C 0.05976 0.0088 0.05781 0.00394 0.06146 0.01273 C 0.06198 0.01505 0.06263 0.02222 0.06562 0.02014 C 0.06666 0.01945 0.06588 0.01574 0.06653 0.01412 C 0.06705 0.01273 0.0681 0.01227 0.06901 0.01111 C 0.06927 0.0088 0.06927 0.00602 0.06979 0.00371 C 0.07031 0.00162 0.07148 -0.00023 0.07226 -0.00208 C 0.07291 -0.00347 0.0733 -0.00532 0.07396 -0.00648 C 0.07474 -0.00787 0.07578 -0.00833 0.07643 -0.00949 C 0.07747 -0.01134 0.07799 -0.01366 0.07903 -0.01551 C 0.08034 -0.01782 0.08333 -0.01991 0.08476 -0.02129 C 0.08789 -0.02454 0.08698 -0.02477 0.09062 -0.02731 C 0.09166 -0.02801 0.09284 -0.02824 0.09401 -0.0287 C 0.09479 -0.02916 0.09557 -0.02986 0.09648 -0.03032 C 0.10377 -0.03403 0.09635 -0.02963 0.10234 -0.03333 C 0.10429 -0.03217 0.1095 -0.03032 0.11146 -0.02731 C 0.11393 -0.02361 0.11588 -0.01944 0.1181 -0.01551 L 0.1207 -0.01111 L 0.12317 -0.00648 C 0.1237 -0.00416 0.12396 -0.00139 0.12487 0.00093 C 0.12539 0.00232 0.12682 0.00232 0.12734 0.00371 C 0.12825 0.00648 0.12903 0.01273 0.12903 0.01296 C 0.12982 0.01065 0.13086 0.00903 0.13151 0.00671 C 0.13203 0.00486 0.1319 0.00278 0.13229 0.00093 C 0.13281 -0.00116 0.13346 -0.00301 0.13398 -0.00509 C 0.13463 -0.00741 0.13489 -0.01018 0.13567 -0.0125 C 0.13633 -0.01435 0.13737 -0.01551 0.13815 -0.0169 C 0.13945 -0.02268 0.13971 -0.02685 0.1431 -0.03032 C 0.1444 -0.03148 0.14596 -0.03125 0.14726 -0.03171 C 0.14817 -0.03264 0.14883 -0.03472 0.14987 -0.03472 C 0.15455 -0.03518 0.15924 -0.03403 0.16393 -0.03333 C 0.16484 -0.0331 0.16562 -0.03217 0.16653 -0.03171 C 0.16758 -0.03125 0.16875 -0.03079 0.16979 -0.03032 C 0.17031 -0.0287 0.17083 -0.02708 0.17148 -0.02592 C 0.17252 -0.02407 0.17383 -0.02291 0.17487 -0.02129 C 0.17656 -0.01875 0.17969 -0.0125 0.1806 -0.00949 C 0.18138 -0.00717 0.18164 -0.0044 0.18229 -0.00208 C 0.18294 -1.85185E-6 0.18594 0.00695 0.18646 0.00834 C 0.18672 0.00972 0.18646 0.0132 0.18737 0.01273 C 0.18854 0.01204 0.18841 0.00857 0.18893 0.00671 C 0.18945 0.00533 0.1901 0.00394 0.19062 0.00232 C 0.19153 -0.00046 0.19205 -0.00393 0.1931 -0.00648 C 0.19375 -0.0081 0.19492 -0.00833 0.1957 -0.00949 C 0.19687 -0.0118 0.19765 -0.01481 0.19896 -0.0169 C 0.2026 -0.02268 0.20677 -0.02801 0.21146 -0.03032 C 0.21367 -0.03125 0.2181 -0.03333 0.2181 -0.0331 C 0.22265 -0.03264 0.22708 -0.03356 0.23151 -0.03171 C 0.23242 -0.03125 0.23242 -0.02847 0.2332 -0.02731 C 0.23437 -0.02546 0.23607 -0.02477 0.23737 -0.02291 C 0.2388 -0.0206 0.23997 -0.01782 0.24153 -0.01551 C 0.24505 -0.00995 0.24674 -0.01041 0.24987 -0.00208 C 0.25351 0.00764 0.25273 0.0044 0.25482 0.01412 C 0.25508 0.01551 0.25508 0.01759 0.2556 0.01852 C 0.25625 0.01968 0.25729 0.01968 0.2582 0.02014 C 0.25989 0.00764 0.25755 0.02037 0.26146 0.00972 C 0.26237 0.00764 0.26263 0.00139 0.26315 -0.00069 C 0.2638 -0.00278 0.26692 -0.00949 0.2681 -0.01111 C 0.26888 -0.0118 0.26979 -0.01204 0.2707 -0.0125 C 0.27148 -0.01389 0.27226 -0.01551 0.27317 -0.0169 C 0.27825 -0.0243 0.27982 -0.01944 0.28893 -0.01852 C 0.29036 -0.0169 0.29192 -0.01597 0.2931 -0.01389 C 0.29427 -0.01227 0.29479 -0.00995 0.2957 -0.0081 C 0.29648 -0.00648 0.29739 -0.00509 0.29817 -0.0037 C 0.30234 0.00486 0.2987 -1.85185E-6 0.30312 0.00533 C 0.30338 0.00671 0.30364 0.00834 0.30403 0.00972 C 0.30455 0.01227 0.30573 0.01713 0.30573 0.01736 " pathEditMode="relative" rAng="0" ptsTypes="AAAAAAAAAAAAAAAAAAAAAAAAAAAAAAAAAAAAAAAAAAAAAAAAAAAAAAAAAAAAAAAAAAAAAAAAAAAAA">
                                      <p:cBhvr>
                                        <p:cTn id="56" dur="4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2685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8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4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mph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8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4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6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8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40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26" presetClass="emp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9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4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mph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50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823 0.00972 L 0.31823 0.00996 C 0.32148 0.01019 0.32487 0.00996 0.32812 0.01111 C 0.32969 0.01158 0.33099 0.01296 0.33229 0.01412 C 0.33528 0.01644 0.33646 0.01759 0.33906 0.02153 C 0.33997 0.02292 0.34088 0.02431 0.34153 0.02593 C 0.35586 0.06088 0.33776 0.02014 0.34909 0.04514 C 0.34935 0.04769 0.34948 0.05023 0.34987 0.05255 C 0.35065 0.05741 0.35195 0.06158 0.35325 0.06597 C 0.35377 0.07384 0.35429 0.08171 0.35482 0.08959 C 0.35638 0.10857 0.35664 0.09329 0.35482 0.12662 C 0.35482 0.12824 0.35442 0.12986 0.35403 0.13125 C 0.3526 0.13565 0.3483 0.14329 0.34648 0.14607 C 0.34518 0.14792 0.34362 0.14954 0.34232 0.15185 C 0.34114 0.15417 0.34023 0.15695 0.33906 0.15926 C 0.33828 0.16088 0.33737 0.16227 0.33646 0.16366 C 0.3362 0.16528 0.33567 0.16667 0.33567 0.16829 C 0.33567 0.16968 0.3358 0.17153 0.33646 0.17269 C 0.3388 0.17616 0.34153 0.17847 0.34401 0.18148 C 0.34492 0.18241 0.34583 0.18334 0.34648 0.18449 C 0.34765 0.18658 0.34896 0.1882 0.34987 0.19051 C 0.35078 0.19259 0.35338 0.2007 0.35403 0.20371 C 0.35547 0.21019 0.35625 0.21713 0.3582 0.22292 C 0.36185 0.23357 0.36002 0.22778 0.36328 0.24074 C 0.36289 0.25602 0.36302 0.27153 0.36237 0.28681 C 0.36224 0.28982 0.36133 0.29283 0.36067 0.2956 C 0.35898 0.30301 0.35937 0.29977 0.35742 0.30602 C 0.35677 0.30787 0.35638 0.30996 0.35573 0.31204 C 0.35521 0.31343 0.35442 0.31482 0.35403 0.31644 C 0.35338 0.31875 0.35325 0.32176 0.35234 0.32384 C 0.35156 0.3257 0.35013 0.32685 0.34909 0.32824 C 0.34844 0.33033 0.34804 0.33241 0.34739 0.33426 C 0.34544 0.33912 0.34479 0.3382 0.34232 0.34167 C 0.34179 0.34236 0.34127 0.34352 0.34075 0.34468 " pathEditMode="relative" rAng="0" ptsTypes="AAAAAAAAAAAAAAAAAAAAAAAAAAAAAAAAAA">
                                      <p:cBhvr>
                                        <p:cTn id="209" dur="275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3" y="16736"/>
                                    </p:animMotion>
                                  </p:childTnLst>
                                </p:cTn>
                              </p:par>
                              <p:par>
                                <p:cTn id="21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11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2" dur="5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3" presetID="26" presetClass="emph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1200" tmFilter="0, 0; .2, .5; .8, .5; 1, 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5" dur="600" autoRev="1" fill="hold"/>
                                        <p:tgtEl>
                                          <p:spTgt spid="1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6" presetID="26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1100" tmFilter="0, 0; .2, .5; .8, .5; 1, 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8" dur="550" autoRev="1" fill="hold"/>
                                        <p:tgtEl>
                                          <p:spTgt spid="1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828 0.34908 L 0.33828 0.34931 C 0.33789 0.36435 0.33789 0.37963 0.33737 0.39491 C 0.33724 0.39977 0.3358 0.40023 0.33398 0.40371 C 0.33047 0.41111 0.33268 0.4088 0.32825 0.41574 C 0.32552 0.41968 0.32513 0.41852 0.32148 0.42153 C 0.3151 0.42732 0.32278 0.42222 0.31653 0.42593 C 0.30495 0.42546 0.29362 0.42662 0.28242 0.42315 C 0.28125 0.42269 0.28021 0.42199 0.27903 0.42153 C 0.27825 0.42014 0.27747 0.41829 0.27656 0.41713 C 0.27578 0.41621 0.27487 0.41644 0.27409 0.41574 C 0.27226 0.41412 0.27018 0.41088 0.26901 0.40834 C 0.26784 0.40533 0.26679 0.40232 0.26575 0.39931 L 0.26406 0.39491 L 0.26237 0.39051 C 0.26185 0.39352 0.26107 0.3963 0.26067 0.39931 C 0.26041 0.40139 0.26041 0.40347 0.25989 0.40533 C 0.25924 0.40741 0.2582 0.40926 0.25742 0.41111 C 0.25677 0.41273 0.25612 0.41412 0.25573 0.41574 C 0.25534 0.41713 0.25547 0.41875 0.25482 0.42014 C 0.25429 0.42153 0.25312 0.42199 0.25234 0.42315 C 0.24961 0.42709 0.25052 0.42778 0.24739 0.43056 C 0.24661 0.43125 0.2457 0.43148 0.24492 0.43195 C 0.24349 0.43287 0.24205 0.43403 0.24075 0.43496 C 0.23815 0.43658 0.2332 0.43935 0.2332 0.43959 L 0.20651 0.43796 C 0.20482 0.4375 0.20026 0.42408 0.19987 0.42315 L 0.19817 0.41852 C 0.19739 0.41898 0.19635 0.41898 0.1957 0.42014 C 0.19505 0.42107 0.19531 0.42315 0.19479 0.42454 C 0.19388 0.42755 0.19258 0.43056 0.19153 0.43334 C 0.19101 0.43496 0.19062 0.43681 0.18984 0.43796 L 0.18737 0.44074 C 0.18685 0.44236 0.18646 0.44421 0.18567 0.44537 C 0.18502 0.4463 0.18398 0.44607 0.1832 0.44676 C 0.18229 0.44746 0.18151 0.44884 0.18073 0.44977 C 0.17942 0.4507 0.17591 0.45209 0.17487 0.45278 C 0.16679 0.45209 0.15872 0.45255 0.15065 0.45116 C 0.1483 0.4507 0.14583 0.44537 0.14401 0.44375 C 0.14297 0.44283 0.14179 0.44283 0.14062 0.44236 C 0.13398 0.43449 0.14205 0.44468 0.13646 0.43496 C 0.1358 0.43357 0.13489 0.43287 0.13398 0.43195 C 0.13294 0.42894 0.13112 0.42662 0.13073 0.42315 C 0.13034 0.4206 0.13034 0.41806 0.12982 0.41574 C 0.12916 0.41273 0.12773 0.41042 0.12656 0.40834 " pathEditMode="relative" rAng="0" ptsTypes="AAAAAAAAAAAAAAAAAAAAAAAAAAAAAAAAAAAAAAAAAAAAA">
                                      <p:cBhvr>
                                        <p:cTn id="232" dur="3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86" y="5185"/>
                                    </p:animMotion>
                                  </p:childTnLst>
                                </p:cTn>
                              </p:par>
                              <p:par>
                                <p:cTn id="23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900" tmFilter="0, 0; .2, .5; .8, .5; 1, 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5" dur="450" autoRev="1" fill="hold"/>
                                        <p:tgtEl>
                                          <p:spTgt spid="1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6" presetID="26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1000" tmFilter="0, 0; .2, .5; .8, .5; 1, 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8" dur="500" autoRev="1" fill="hold"/>
                                        <p:tgtEl>
                                          <p:spTgt spid="1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9" presetID="26" presetClass="emph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1000" tmFilter="0, 0; .2, .5; .8, .5; 1, 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1" dur="500" autoRev="1" fill="hold"/>
                                        <p:tgtEl>
                                          <p:spTgt spid="1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2" presetID="26" presetClass="emph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3" dur="1100" tmFilter="0, 0; .2, .5; .8, .5; 1, 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4" dur="550" autoRev="1" fill="hold"/>
                                        <p:tgtEl>
                                          <p:spTgt spid="1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3" grpId="1" animBg="1"/>
      <p:bldP spid="12" grpId="0" animBg="1"/>
      <p:bldP spid="12" grpId="1" animBg="1"/>
      <p:bldP spid="157" grpId="0" animBg="1"/>
      <p:bldP spid="158" grpId="0"/>
      <p:bldP spid="163" grpId="0"/>
      <p:bldP spid="173" grpId="0"/>
      <p:bldP spid="174" grpId="0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5429" y="626513"/>
            <a:ext cx="11637817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eaLnBrk="1" hangingPunct="1">
              <a:buAutoNum type="arabicPeriod"/>
              <a:defRPr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eaLnBrk="1" hangingPunct="1">
              <a:buAutoNum type="arabicPeriod"/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a relation between Oscillator strength and Coherence function:</a:t>
            </a:r>
          </a:p>
          <a:p>
            <a:pPr marL="514350" indent="-514350" eaLnBrk="1" hangingPunct="1">
              <a:buAutoNum type="arabicPeriod"/>
              <a:defRPr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eaLnBrk="1" hangingPunct="1">
              <a:buAutoNum type="arabicPeriod"/>
              <a:defRPr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eaLnBrk="1" hangingPunct="1">
              <a:buAutoNum type="arabicPeriod"/>
              <a:defRPr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eaLnBrk="1" hangingPunct="1">
              <a:buAutoNum type="arabicPeriod"/>
              <a:defRPr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eaLnBrk="1" hangingPunct="1">
              <a:buAutoNum type="arabicPeriod"/>
              <a:defRPr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eaLnBrk="1" hangingPunct="1">
              <a:buAutoNum type="arabicPeriod"/>
              <a:defRPr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eaLnBrk="1" hangingPunct="1">
              <a:buAutoNum type="arabicPeriod"/>
              <a:defRPr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eaLnBrk="1" hangingPunct="1">
              <a:buAutoNum type="arabicPeriod"/>
              <a:defRPr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Tx/>
              <a:buAutoNum type="arabicPeriod"/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2D hole coherence function is given by : </a:t>
            </a:r>
          </a:p>
          <a:p>
            <a:pPr marL="514350" indent="-514350">
              <a:buFontTx/>
              <a:buAutoNum type="arabicPeriod"/>
              <a:defRPr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Tx/>
              <a:buAutoNum type="arabicPeriod"/>
              <a:defRPr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Tx/>
              <a:buAutoNum type="arabicPeriod"/>
              <a:defRPr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Tx/>
              <a:buAutoNum type="arabicPeriod"/>
              <a:defRPr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Tx/>
              <a:buAutoNum type="arabicPeriod"/>
              <a:defRPr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Tx/>
              <a:buAutoNum type="arabicPeriod"/>
              <a:defRPr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Tx/>
              <a:buAutoNum type="arabicPeriod"/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Coherence is promoted by strong electronic coupling and hindered by disorder and vibrational coupling</a:t>
            </a:r>
          </a:p>
          <a:p>
            <a:pPr marL="514350" indent="-514350" eaLnBrk="1" hangingPunct="1">
              <a:buAutoNum type="arabicPeriod"/>
              <a:defRPr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2967611" y="0"/>
            <a:ext cx="582249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 err="1"/>
              <a:t>Polaron</a:t>
            </a:r>
            <a:r>
              <a:rPr lang="en-US" altLang="en-US" sz="2400" b="1" dirty="0"/>
              <a:t> Coherence and Spectral line shape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FFF4424-B534-49FF-8203-2CFA419703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2097164"/>
              </p:ext>
            </p:extLst>
          </p:nvPr>
        </p:nvGraphicFramePr>
        <p:xfrm>
          <a:off x="2304362" y="1775296"/>
          <a:ext cx="5638800" cy="161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14" name="Equation" r:id="rId3" imgW="2831760" imgH="812520" progId="Equation.DSMT4">
                  <p:embed/>
                </p:oleObj>
              </mc:Choice>
              <mc:Fallback>
                <p:oleObj name="Equation" r:id="rId3" imgW="2831760" imgH="812520" progId="Equation.DSMT4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2FFF4424-B534-49FF-8203-2CFA419703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04362" y="1775296"/>
                        <a:ext cx="5638800" cy="1617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108016"/>
              </p:ext>
            </p:extLst>
          </p:nvPr>
        </p:nvGraphicFramePr>
        <p:xfrm>
          <a:off x="3244162" y="4571593"/>
          <a:ext cx="3759200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15" name="Equation" r:id="rId5" imgW="1993680" imgH="380880" progId="Equation.DSMT4">
                  <p:embed/>
                </p:oleObj>
              </mc:Choice>
              <mc:Fallback>
                <p:oleObj name="Equation" r:id="rId5" imgW="1993680" imgH="380880" progId="Equation.DSMT4">
                  <p:embed/>
                  <p:pic>
                    <p:nvPicPr>
                      <p:cNvPr id="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4162" y="4571593"/>
                        <a:ext cx="3759200" cy="71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11023597" y="2138657"/>
            <a:ext cx="1168402" cy="2360918"/>
            <a:chOff x="11023597" y="2138657"/>
            <a:chExt cx="1168402" cy="2360918"/>
          </a:xfrm>
        </p:grpSpPr>
        <p:sp>
          <p:nvSpPr>
            <p:cNvPr id="9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1023597" y="2138657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872791" y="290705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Theory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32333" y="3048689"/>
              <a:ext cx="530600" cy="5306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D8E45F2-00ED-4683-8D96-1C86AC213E09}"/>
              </a:ext>
            </a:extLst>
          </p:cNvPr>
          <p:cNvSpPr txBox="1"/>
          <p:nvPr/>
        </p:nvSpPr>
        <p:spPr>
          <a:xfrm>
            <a:off x="11365453" y="6412746"/>
            <a:ext cx="69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DD82EC-3EF9-44C0-9441-31E3F261589B}"/>
              </a:ext>
            </a:extLst>
          </p:cNvPr>
          <p:cNvSpPr/>
          <p:nvPr/>
        </p:nvSpPr>
        <p:spPr>
          <a:xfrm>
            <a:off x="6541710" y="6563753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latin typeface="ScalaSansLF-Regular"/>
              </a:rPr>
              <a:t>R. Ghosh, C. M. </a:t>
            </a:r>
            <a:r>
              <a:rPr lang="en-US" sz="1200" dirty="0" err="1">
                <a:latin typeface="ScalaSansLF-Regular"/>
              </a:rPr>
              <a:t>Pochas</a:t>
            </a:r>
            <a:r>
              <a:rPr lang="en-US" sz="1200" dirty="0">
                <a:latin typeface="ScalaSansLF-Regular"/>
              </a:rPr>
              <a:t>, F. C. Spano, </a:t>
            </a:r>
            <a:r>
              <a:rPr lang="en-US" sz="1200" i="1" dirty="0">
                <a:latin typeface="ScalaSansLF-Italic"/>
              </a:rPr>
              <a:t>J. Phys. Chem. C </a:t>
            </a:r>
            <a:r>
              <a:rPr lang="en-US" sz="1200" b="1" dirty="0">
                <a:latin typeface="ScalaSansLF-Bold"/>
              </a:rPr>
              <a:t>2016</a:t>
            </a:r>
            <a:r>
              <a:rPr lang="en-US" sz="1200" dirty="0">
                <a:latin typeface="ScalaSansLF-Regular"/>
              </a:rPr>
              <a:t>, </a:t>
            </a:r>
            <a:r>
              <a:rPr lang="en-US" sz="1200" i="1" dirty="0">
                <a:latin typeface="ScalaSansLF-Italic"/>
              </a:rPr>
              <a:t>120</a:t>
            </a:r>
            <a:r>
              <a:rPr lang="en-US" sz="1200" dirty="0">
                <a:latin typeface="ScalaSansLF-Regular"/>
              </a:rPr>
              <a:t>, 11394.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8203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617070" y="534290"/>
            <a:ext cx="3509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 disorder, </a:t>
            </a:r>
            <a:r>
              <a:rPr lang="en-US" sz="2400" b="1" dirty="0">
                <a:latin typeface="Symbol" panose="05050102010706020507" pitchFamily="18" charset="2"/>
                <a:cs typeface="Times New Roman" panose="02020603050405020304" pitchFamily="18" charset="0"/>
              </a:rPr>
              <a:t>s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0.2 eV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19778" y="534290"/>
            <a:ext cx="3517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 disorder, </a:t>
            </a:r>
            <a:r>
              <a:rPr lang="en-US" sz="2400" b="1" dirty="0">
                <a:latin typeface="Symbol" panose="05050102010706020507" pitchFamily="18" charset="2"/>
                <a:cs typeface="Times New Roman" panose="02020603050405020304" pitchFamily="18" charset="0"/>
              </a:rPr>
              <a:t>s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0.4 eV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46272" y="1141540"/>
            <a:ext cx="0" cy="33250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37959" y="4466631"/>
            <a:ext cx="462040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 rot="16200000">
            <a:off x="-414350" y="2481820"/>
            <a:ext cx="1261044" cy="424462"/>
            <a:chOff x="159222" y="1433673"/>
            <a:chExt cx="2980414" cy="516415"/>
          </a:xfrm>
        </p:grpSpPr>
        <p:sp>
          <p:nvSpPr>
            <p:cNvPr id="12" name="Rounded Rectangle 11"/>
            <p:cNvSpPr/>
            <p:nvPr/>
          </p:nvSpPr>
          <p:spPr>
            <a:xfrm>
              <a:off x="159222" y="1433673"/>
              <a:ext cx="2679509" cy="516415"/>
            </a:xfrm>
            <a:prstGeom prst="roundRect">
              <a:avLst>
                <a:gd name="adj" fmla="val 50000"/>
              </a:avLst>
            </a:prstGeom>
            <a:solidFill>
              <a:srgbClr val="FF596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97025" y="1452905"/>
              <a:ext cx="2442611" cy="411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Energy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136089" y="4501985"/>
            <a:ext cx="3559347" cy="361681"/>
            <a:chOff x="159222" y="1362443"/>
            <a:chExt cx="2679509" cy="587645"/>
          </a:xfrm>
        </p:grpSpPr>
        <p:sp>
          <p:nvSpPr>
            <p:cNvPr id="15" name="Rounded Rectangle 14"/>
            <p:cNvSpPr/>
            <p:nvPr/>
          </p:nvSpPr>
          <p:spPr>
            <a:xfrm>
              <a:off x="159222" y="1433673"/>
              <a:ext cx="2679509" cy="516415"/>
            </a:xfrm>
            <a:prstGeom prst="roundRect">
              <a:avLst>
                <a:gd name="adj" fmla="val 50000"/>
              </a:avLst>
            </a:prstGeom>
            <a:solidFill>
              <a:srgbClr val="FF596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9305" y="1362443"/>
              <a:ext cx="21507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Position along the chain</a:t>
              </a:r>
            </a:p>
          </p:txBody>
        </p:sp>
      </p:grpSp>
      <p:cxnSp>
        <p:nvCxnSpPr>
          <p:cNvPr id="18" name="Straight Connector 17"/>
          <p:cNvCxnSpPr/>
          <p:nvPr/>
        </p:nvCxnSpPr>
        <p:spPr>
          <a:xfrm>
            <a:off x="827186" y="2804085"/>
            <a:ext cx="6400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733274" y="2804085"/>
            <a:ext cx="6400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610804" y="2804085"/>
            <a:ext cx="6400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553761" y="2804085"/>
            <a:ext cx="6400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18285" y="2804085"/>
            <a:ext cx="6400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883949" y="2066430"/>
            <a:ext cx="447558" cy="646331"/>
            <a:chOff x="255006" y="775145"/>
            <a:chExt cx="447558" cy="646331"/>
          </a:xfrm>
        </p:grpSpPr>
        <p:sp>
          <p:nvSpPr>
            <p:cNvPr id="26" name="Oval 25"/>
            <p:cNvSpPr/>
            <p:nvPr/>
          </p:nvSpPr>
          <p:spPr>
            <a:xfrm>
              <a:off x="322589" y="945051"/>
              <a:ext cx="312392" cy="33250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"/>
            <p:cNvSpPr txBox="1">
              <a:spLocks noChangeArrowheads="1"/>
            </p:cNvSpPr>
            <p:nvPr/>
          </p:nvSpPr>
          <p:spPr bwMode="auto">
            <a:xfrm>
              <a:off x="255006" y="775145"/>
              <a:ext cx="44755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3600" b="1" dirty="0"/>
                <a:t>+</a:t>
              </a:r>
            </a:p>
          </p:txBody>
        </p:sp>
      </p:grp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1862596"/>
              </p:ext>
            </p:extLst>
          </p:nvPr>
        </p:nvGraphicFramePr>
        <p:xfrm>
          <a:off x="5159571" y="286071"/>
          <a:ext cx="2739272" cy="2133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24" name="Graph" r:id="rId3" imgW="3718440" imgH="2895480" progId="Origin50.Graph">
                  <p:embed/>
                </p:oleObj>
              </mc:Choice>
              <mc:Fallback>
                <p:oleObj name="Graph" r:id="rId3" imgW="3718440" imgH="2895480" progId="Origin50.Graph">
                  <p:embed/>
                  <p:pic>
                    <p:nvPicPr>
                      <p:cNvPr id="29" name="Object 2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59571" y="286071"/>
                        <a:ext cx="2739272" cy="21334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875720"/>
              </p:ext>
            </p:extLst>
          </p:nvPr>
        </p:nvGraphicFramePr>
        <p:xfrm>
          <a:off x="7667436" y="377787"/>
          <a:ext cx="2528844" cy="19695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25" name="Graph" r:id="rId5" imgW="3718440" imgH="2895480" progId="Origin50.Graph">
                  <p:embed/>
                </p:oleObj>
              </mc:Choice>
              <mc:Fallback>
                <p:oleObj name="Graph" r:id="rId5" imgW="3718440" imgH="2895480" progId="Origin50.Graph">
                  <p:embed/>
                  <p:pic>
                    <p:nvPicPr>
                      <p:cNvPr id="30" name="Object 2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67436" y="377787"/>
                        <a:ext cx="2528844" cy="19695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0"/>
          <p:cNvSpPr/>
          <p:nvPr/>
        </p:nvSpPr>
        <p:spPr>
          <a:xfrm>
            <a:off x="9875520" y="611619"/>
            <a:ext cx="23164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b="1" baseline="-25000" dirty="0" err="1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5.23 (1.7 nm)</a:t>
            </a:r>
          </a:p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b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5.15 (1.66 nm)</a:t>
            </a:r>
          </a:p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28 (2.8 nm</a:t>
            </a:r>
            <a:r>
              <a:rPr lang="en-US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b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5864375"/>
              </p:ext>
            </p:extLst>
          </p:nvPr>
        </p:nvGraphicFramePr>
        <p:xfrm>
          <a:off x="5092482" y="2402590"/>
          <a:ext cx="2902752" cy="226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26" name="Graph" r:id="rId7" imgW="3718440" imgH="2895480" progId="Origin50.Graph">
                  <p:embed/>
                </p:oleObj>
              </mc:Choice>
              <mc:Fallback>
                <p:oleObj name="Graph" r:id="rId7" imgW="3718440" imgH="2895480" progId="Origin50.Graph">
                  <p:embed/>
                  <p:pic>
                    <p:nvPicPr>
                      <p:cNvPr id="32" name="Object 3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92482" y="2402590"/>
                        <a:ext cx="2902752" cy="2260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0263926"/>
              </p:ext>
            </p:extLst>
          </p:nvPr>
        </p:nvGraphicFramePr>
        <p:xfrm>
          <a:off x="5172726" y="4608427"/>
          <a:ext cx="2856625" cy="222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27" name="Graph" r:id="rId9" imgW="3718440" imgH="2895480" progId="Origin50.Graph">
                  <p:embed/>
                </p:oleObj>
              </mc:Choice>
              <mc:Fallback>
                <p:oleObj name="Graph" r:id="rId9" imgW="3718440" imgH="2895480" progId="Origin50.Graph">
                  <p:embed/>
                  <p:pic>
                    <p:nvPicPr>
                      <p:cNvPr id="33" name="Object 3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172726" y="4608427"/>
                        <a:ext cx="2856625" cy="222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5857765"/>
              </p:ext>
            </p:extLst>
          </p:nvPr>
        </p:nvGraphicFramePr>
        <p:xfrm>
          <a:off x="7667436" y="2495144"/>
          <a:ext cx="2545575" cy="19825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28" name="Graph" r:id="rId11" imgW="3718440" imgH="2895480" progId="Origin50.Graph">
                  <p:embed/>
                </p:oleObj>
              </mc:Choice>
              <mc:Fallback>
                <p:oleObj name="Graph" r:id="rId11" imgW="3718440" imgH="2895480" progId="Origin50.Graph">
                  <p:embed/>
                  <p:pic>
                    <p:nvPicPr>
                      <p:cNvPr id="34" name="Object 3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667436" y="2495144"/>
                        <a:ext cx="2545575" cy="19825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2239873"/>
              </p:ext>
            </p:extLst>
          </p:nvPr>
        </p:nvGraphicFramePr>
        <p:xfrm>
          <a:off x="7619197" y="4678800"/>
          <a:ext cx="2746971" cy="213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29" name="Graph" r:id="rId13" imgW="3718440" imgH="2895480" progId="Origin50.Graph">
                  <p:embed/>
                </p:oleObj>
              </mc:Choice>
              <mc:Fallback>
                <p:oleObj name="Graph" r:id="rId13" imgW="3718440" imgH="2895480" progId="Origin50.Graph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619197" y="4678800"/>
                        <a:ext cx="2746971" cy="213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Rectangle 35"/>
          <p:cNvSpPr/>
          <p:nvPr/>
        </p:nvSpPr>
        <p:spPr>
          <a:xfrm>
            <a:off x="9875520" y="2620134"/>
            <a:ext cx="22659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600" b="1" baseline="-25000" dirty="0" err="1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intra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4.28 (1.31 nm)</a:t>
            </a:r>
          </a:p>
          <a:p>
            <a:r>
              <a:rPr lang="en-US" sz="1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600" b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3.66 (1.064 nm)</a:t>
            </a:r>
          </a:p>
          <a:p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600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coh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17.70 (1.4 nm</a:t>
            </a:r>
            <a:r>
              <a:rPr lang="en-US" sz="16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027920" y="4809332"/>
            <a:ext cx="24790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600" b="1" baseline="-25000" dirty="0" err="1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intra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2.76 (0.704 nm)</a:t>
            </a:r>
          </a:p>
          <a:p>
            <a:r>
              <a:rPr lang="en-US" sz="1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600" b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2.10 (0.44 nm)</a:t>
            </a:r>
          </a:p>
          <a:p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600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coh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7.08 (0.31 nm</a:t>
            </a:r>
            <a:r>
              <a:rPr lang="en-US" sz="16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8" name="Arc 37"/>
          <p:cNvSpPr/>
          <p:nvPr/>
        </p:nvSpPr>
        <p:spPr>
          <a:xfrm rot="5400000">
            <a:off x="1331765" y="2576586"/>
            <a:ext cx="605451" cy="589970"/>
          </a:xfrm>
          <a:prstGeom prst="arc">
            <a:avLst>
              <a:gd name="adj1" fmla="val 16200000"/>
              <a:gd name="adj2" fmla="val 5060149"/>
            </a:avLst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1263924" y="3275188"/>
            <a:ext cx="1346880" cy="545275"/>
            <a:chOff x="8801530" y="1304457"/>
            <a:chExt cx="2679509" cy="545275"/>
          </a:xfrm>
        </p:grpSpPr>
        <p:sp>
          <p:nvSpPr>
            <p:cNvPr id="40" name="Rounded Rectangle 39"/>
            <p:cNvSpPr/>
            <p:nvPr/>
          </p:nvSpPr>
          <p:spPr>
            <a:xfrm>
              <a:off x="8801530" y="1333317"/>
              <a:ext cx="2679509" cy="516415"/>
            </a:xfrm>
            <a:prstGeom prst="roundRect">
              <a:avLst>
                <a:gd name="adj" fmla="val 50000"/>
              </a:avLst>
            </a:prstGeom>
            <a:solidFill>
              <a:srgbClr val="FF596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971184" y="1304457"/>
              <a:ext cx="25098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sz="2400" b="1" baseline="-25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intrachain</a:t>
              </a:r>
              <a:endParaRPr lang="en-US" sz="2400" b="1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615661" y="548010"/>
            <a:ext cx="4051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disorder, Ideal Polymer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878855" y="2083104"/>
            <a:ext cx="447558" cy="646331"/>
            <a:chOff x="255006" y="775145"/>
            <a:chExt cx="447558" cy="646331"/>
          </a:xfrm>
        </p:grpSpPr>
        <p:sp>
          <p:nvSpPr>
            <p:cNvPr id="69" name="Oval 68"/>
            <p:cNvSpPr/>
            <p:nvPr/>
          </p:nvSpPr>
          <p:spPr>
            <a:xfrm>
              <a:off x="322589" y="945051"/>
              <a:ext cx="312392" cy="33250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2"/>
            <p:cNvSpPr txBox="1">
              <a:spLocks noChangeArrowheads="1"/>
            </p:cNvSpPr>
            <p:nvPr/>
          </p:nvSpPr>
          <p:spPr bwMode="auto">
            <a:xfrm>
              <a:off x="255006" y="775145"/>
              <a:ext cx="44755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3600" b="1" dirty="0"/>
                <a:t>+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883960" y="2078101"/>
            <a:ext cx="447558" cy="646331"/>
            <a:chOff x="255006" y="775145"/>
            <a:chExt cx="447558" cy="646331"/>
          </a:xfrm>
        </p:grpSpPr>
        <p:sp>
          <p:nvSpPr>
            <p:cNvPr id="86" name="Oval 85"/>
            <p:cNvSpPr/>
            <p:nvPr/>
          </p:nvSpPr>
          <p:spPr>
            <a:xfrm>
              <a:off x="322589" y="945051"/>
              <a:ext cx="312392" cy="33250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2"/>
            <p:cNvSpPr txBox="1">
              <a:spLocks noChangeArrowheads="1"/>
            </p:cNvSpPr>
            <p:nvPr/>
          </p:nvSpPr>
          <p:spPr bwMode="auto">
            <a:xfrm>
              <a:off x="255006" y="775145"/>
              <a:ext cx="44755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3600" b="1" dirty="0"/>
                <a:t>+</a:t>
              </a:r>
            </a:p>
          </p:txBody>
        </p:sp>
      </p:grpSp>
      <p:grpSp>
        <p:nvGrpSpPr>
          <p:cNvPr id="91" name="Group 90"/>
          <p:cNvGrpSpPr>
            <a:grpSpLocks/>
          </p:cNvGrpSpPr>
          <p:nvPr/>
        </p:nvGrpSpPr>
        <p:grpSpPr bwMode="auto">
          <a:xfrm>
            <a:off x="471565" y="5155279"/>
            <a:ext cx="3488281" cy="1548203"/>
            <a:chOff x="822782" y="4718698"/>
            <a:chExt cx="2594269" cy="1151619"/>
          </a:xfrm>
        </p:grpSpPr>
        <p:graphicFrame>
          <p:nvGraphicFramePr>
            <p:cNvPr id="92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99001282"/>
                </p:ext>
              </p:extLst>
            </p:nvPr>
          </p:nvGraphicFramePr>
          <p:xfrm>
            <a:off x="822782" y="4718698"/>
            <a:ext cx="2168525" cy="633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30" name="Equation" r:id="rId15" imgW="1497950" imgH="431613" progId="Equation.DSMT4">
                    <p:embed/>
                  </p:oleObj>
                </mc:Choice>
                <mc:Fallback>
                  <p:oleObj name="Equation" r:id="rId15" imgW="1497950" imgH="431613" progId="Equation.DSMT4">
                    <p:embed/>
                    <p:pic>
                      <p:nvPicPr>
                        <p:cNvPr id="92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2782" y="4718698"/>
                          <a:ext cx="2168525" cy="6334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3" name="TextBox 3"/>
            <p:cNvSpPr txBox="1">
              <a:spLocks noChangeArrowheads="1"/>
            </p:cNvSpPr>
            <p:nvPr/>
          </p:nvSpPr>
          <p:spPr bwMode="auto">
            <a:xfrm>
              <a:off x="929948" y="5389549"/>
              <a:ext cx="2487103" cy="480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dirty="0" err="1">
                  <a:latin typeface="Symbol" panose="05050102010706020507" pitchFamily="18" charset="2"/>
                </a:rPr>
                <a:t>D</a:t>
              </a:r>
              <a:r>
                <a:rPr lang="en-US" altLang="en-US" sz="1800" i="1" baseline="-25000" dirty="0" err="1"/>
                <a:t>m,n</a:t>
              </a:r>
              <a:r>
                <a:rPr lang="en-US" altLang="en-US" sz="1800" dirty="0"/>
                <a:t> chosen randomly from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dirty="0"/>
                <a:t>a Gaussian distribution of width </a:t>
              </a:r>
              <a:r>
                <a:rPr lang="en-US" altLang="en-US" sz="1800" dirty="0">
                  <a:latin typeface="Symbol" panose="05050102010706020507" pitchFamily="18" charset="2"/>
                </a:rPr>
                <a:t>s</a:t>
              </a:r>
            </a:p>
          </p:txBody>
        </p:sp>
      </p:grpSp>
      <p:cxnSp>
        <p:nvCxnSpPr>
          <p:cNvPr id="8" name="Straight Arrow Connector 7"/>
          <p:cNvCxnSpPr/>
          <p:nvPr/>
        </p:nvCxnSpPr>
        <p:spPr>
          <a:xfrm flipV="1">
            <a:off x="946438" y="3348816"/>
            <a:ext cx="156196" cy="454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37958" y="3808771"/>
            <a:ext cx="1935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Localized hole</a:t>
            </a:r>
          </a:p>
        </p:txBody>
      </p:sp>
      <p:sp>
        <p:nvSpPr>
          <p:cNvPr id="50" name="Text Box 5">
            <a:extLst>
              <a:ext uri="{FF2B5EF4-FFF2-40B4-BE49-F238E27FC236}">
                <a16:creationId xmlns:a16="http://schemas.microsoft.com/office/drawing/2014/main" id="{C84A0FC7-17EB-4077-8F91-274603BBD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8739" y="-18385"/>
            <a:ext cx="582249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 err="1"/>
              <a:t>Polaron</a:t>
            </a:r>
            <a:r>
              <a:rPr lang="en-US" altLang="en-US" sz="2400" b="1" dirty="0"/>
              <a:t> Coherence and Spectral line shape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5648B41-9366-4B8E-8164-B6B6F3AD353A}"/>
              </a:ext>
            </a:extLst>
          </p:cNvPr>
          <p:cNvSpPr txBox="1"/>
          <p:nvPr/>
        </p:nvSpPr>
        <p:spPr>
          <a:xfrm>
            <a:off x="3450591" y="1395199"/>
            <a:ext cx="1935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Delocalized hole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9409FF1-A905-4A2F-8C06-8F6EA74D26A3}"/>
              </a:ext>
            </a:extLst>
          </p:cNvPr>
          <p:cNvCxnSpPr>
            <a:cxnSpLocks/>
          </p:cNvCxnSpPr>
          <p:nvPr/>
        </p:nvCxnSpPr>
        <p:spPr>
          <a:xfrm>
            <a:off x="4330731" y="1764531"/>
            <a:ext cx="250413" cy="483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7354E67-1FC5-4271-A76D-61BE6BBFC827}"/>
              </a:ext>
            </a:extLst>
          </p:cNvPr>
          <p:cNvSpPr txBox="1"/>
          <p:nvPr/>
        </p:nvSpPr>
        <p:spPr>
          <a:xfrm>
            <a:off x="11365453" y="6412746"/>
            <a:ext cx="69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78587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85 -0.02894 L 0.00585 -0.0287 C 0.00781 -0.03264 0.00963 -0.03611 0.01171 -0.03958 C 0.01419 -0.04375 0.01328 -0.04097 0.01614 -0.04352 C 0.01692 -0.04421 0.01744 -0.04537 0.01835 -0.04607 C 0.01901 -0.04676 0.01979 -0.04676 0.02044 -0.04745 C 0.02148 -0.04815 0.02239 -0.04931 0.02343 -0.05 C 0.02539 -0.05116 0.02929 -0.05255 0.02929 -0.05232 C 0.03502 -0.05162 0.04062 -0.05116 0.04622 -0.05 C 0.04856 -0.04954 0.0496 -0.04699 0.05143 -0.04468 C 0.05898 -0.03495 0.04921 -0.04815 0.05507 -0.03958 C 0.06744 -0.02107 0.05065 -0.04653 0.06015 -0.03287 C 0.06549 -0.02546 0.05703 -0.03588 0.06393 -0.02778 C 0.06718 -0.01875 0.06562 -0.02222 0.06835 -0.01736 C 0.06888 -0.01412 0.06914 -0.01204 0.07044 -0.00949 C 0.07109 -0.00833 0.072 -0.00764 0.07265 -0.00671 C 0.07291 -0.00556 0.07304 -0.00394 0.07343 -0.00278 C 0.07421 -0.00093 0.07643 0.00231 0.07643 0.00255 C 0.07669 0.00463 0.07799 0.01435 0.07864 0.01551 L 0.08007 0.01806 C 0.08033 0.01968 0.0802 0.02477 0.08085 0.02338 C 0.08203 0.02037 0.08138 0.01597 0.08229 0.01273 C 0.08281 0.01111 0.08333 0.00926 0.08372 0.00764 C 0.08398 0.00625 0.08411 0.00486 0.0845 0.0037 C 0.08724 -0.00602 0.08489 0.00671 0.08737 -0.00671 C 0.08789 -0.00926 0.08815 -0.01343 0.08893 -0.01597 C 0.08984 -0.01968 0.09088 -0.02083 0.09257 -0.02384 C 0.09388 -0.03056 0.0927 -0.02685 0.097 -0.03426 C 0.0983 -0.03681 0.09882 -0.03796 0.10065 -0.03958 C 0.1013 -0.04005 0.10208 -0.04028 0.10286 -0.04074 C 0.10455 -0.04398 0.10625 -0.04722 0.10872 -0.04861 L 0.11315 -0.05139 L 0.11757 -0.05394 L 0.11979 -0.05509 C 0.12005 -0.05509 0.1263 -0.0544 0.12786 -0.05255 C 0.12877 -0.05162 0.12929 -0.04977 0.13007 -0.04861 C 0.13072 -0.04769 0.13164 -0.04699 0.13229 -0.04607 C 0.13281 -0.04537 0.1332 -0.04421 0.13372 -0.04352 C 0.13437 -0.04236 0.13528 -0.0419 0.13593 -0.04074 C 0.13906 -0.03611 0.13737 -0.03819 0.13958 -0.03287 C 0.1401 -0.03194 0.14062 -0.03125 0.14114 -0.03032 C 0.14166 -0.02917 0.14192 -0.02755 0.14257 -0.02639 C 0.14375 -0.02407 0.14622 -0.01991 0.14622 -0.01968 C 0.14648 -0.01852 0.14661 -0.01713 0.147 -0.01597 C 0.14739 -0.01482 0.14804 -0.01435 0.14843 -0.01343 C 0.14947 -0.01088 0.15039 -0.0081 0.15143 -0.00556 C 0.15182 -0.00417 0.1526 -0.00301 0.15286 -0.00162 L 0.15429 0.00625 C 0.15455 0.00764 0.15468 0.00903 0.15507 0.01018 C 0.15742 0.01643 0.15625 0.01273 0.15794 0.02199 L 0.15872 0.02593 C 0.15924 0.02454 0.15989 0.02338 0.16015 0.02199 C 0.16093 0.01898 0.1608 0.01574 0.16171 0.01273 C 0.1625 0.00995 0.16406 0.00787 0.16458 0.00486 C 0.16484 0.0037 0.16497 0.00231 0.16536 0.00093 C 0.16627 -0.00162 0.16731 -0.00417 0.16835 -0.00671 L 0.17122 -0.01458 C 0.17174 -0.01597 0.17213 -0.01736 0.17265 -0.01852 C 0.17369 -0.02037 0.17487 -0.02176 0.17565 -0.02384 C 0.17617 -0.02523 0.17643 -0.02685 0.17708 -0.02778 C 0.17773 -0.0287 0.17864 -0.0287 0.17929 -0.02894 C 0.18281 -0.03519 0.18099 -0.03357 0.1845 -0.03565 C 0.18502 -0.03657 0.18528 -0.03773 0.18593 -0.03819 C 0.18737 -0.03935 0.18893 -0.04005 0.19036 -0.04074 L 0.19257 -0.04213 L 0.19479 -0.04352 L 0.197 -0.04468 C 0.19739 -0.04468 0.20442 -0.04444 0.20651 -0.04213 C 0.20716 -0.04144 0.20742 -0.04028 0.20794 -0.03958 C 0.2121 -0.03357 0.21276 -0.0331 0.21614 -0.02894 C 0.21653 -0.02778 0.21705 -0.02639 0.21757 -0.02523 C 0.21796 -0.02407 0.21862 -0.02361 0.21901 -0.02245 C 0.22187 -0.01412 0.21757 -0.02269 0.22122 -0.01597 C 0.22395 -0.00162 0.21966 -0.02338 0.22343 -0.0081 C 0.225 -0.00162 0.2246 -0.00093 0.22565 0.00486 C 0.22604 0.00764 0.22604 0.01088 0.22708 0.01273 L 0.22864 0.01551 C 0.22877 0.01667 0.22864 0.01898 0.22929 0.01944 C 0.22994 0.01968 0.23046 0.01782 0.23085 0.01667 C 0.23333 0.0088 0.23112 0.01204 0.23372 0.00486 C 0.23411 0.00393 0.23476 0.00324 0.23515 0.00231 C 0.23593 -0.00255 0.23567 -0.00301 0.23737 -0.00671 C 0.23828 -0.0088 0.23958 -0.00995 0.24036 -0.01204 L 0.24335 -0.01991 C 0.24375 -0.0213 0.24414 -0.02269 0.24479 -0.02384 C 0.25182 -0.03634 0.24427 -0.02361 0.24987 -0.03171 C 0.25052 -0.03241 0.25091 -0.03357 0.25143 -0.03426 C 0.25494 -0.03935 0.25221 -0.03495 0.25585 -0.03819 C 0.25664 -0.03889 0.25716 -0.04028 0.25794 -0.04074 C 0.25937 -0.0419 0.26237 -0.04352 0.26237 -0.04329 C 0.26614 -0.04306 0.26979 -0.04282 0.27343 -0.04213 C 0.27447 -0.0419 0.27552 -0.04167 0.27643 -0.04074 C 0.27747 -0.03982 0.27838 -0.03843 0.27929 -0.03681 C 0.28216 -0.03241 0.2819 -0.03241 0.28372 -0.02778 C 0.28398 -0.02639 0.28411 -0.025 0.2845 -0.02384 C 0.28489 -0.02269 0.28567 -0.02222 0.28593 -0.0213 C 0.28658 -0.01875 0.28697 -0.01597 0.28737 -0.01343 L 0.28815 -0.00949 C 0.28841 -0.0081 0.28854 -0.00671 0.28893 -0.00556 C 0.29101 0.00208 0.28997 -0.00208 0.29179 0.00764 L 0.29401 0.01944 L 0.29479 0.02338 L 0.29557 0.02731 " pathEditMode="relative" rAng="0" ptsTypes="AAAAAAAAAAAAAAAAAAAAAAAAAAAAAAAAAAAAAAAAAAAAAAAAAAAAAAAAAAAAAAAAAAAAAAAAAAAAAAAAAAAAAAAAAAAAAAAAAAAAAAA">
                                      <p:cBhvr>
                                        <p:cTn id="34" dur="3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1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6 L 6.25E-7 -0.05394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6 L -4.58333E-6 0.06875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26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6 L 1.66667E-6 0.04444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22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7037E-6 L -1.66667E-6 -0.09468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45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7037E-6 L -4.16667E-7 -0.0132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71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42 -0.05486 L -0.00742 -0.05463 C -0.00625 -0.05787 -0.00507 -0.06111 -0.00377 -0.06412 C -0.00338 -0.06504 -0.00273 -0.06574 -0.00234 -0.06666 C -0.00182 -0.06782 -0.00143 -0.06944 -0.00091 -0.0706 C -0.00039 -0.07152 0.00014 -0.07222 0.00066 -0.07314 C 0.00235 -0.07731 0.00287 -0.08055 0.00495 -0.08356 C 0.00573 -0.08472 0.00639 -0.08564 0.00717 -0.08634 C 0.00795 -0.0868 0.00873 -0.08703 0.00938 -0.0875 C 0.01081 -0.09004 0.0112 -0.0912 0.01316 -0.09282 C 0.01381 -0.09351 0.01459 -0.09351 0.01537 -0.09421 C 0.01615 -0.0949 0.01667 -0.09606 0.01745 -0.09675 C 0.01849 -0.09745 0.01954 -0.09745 0.02045 -0.09814 C 0.02123 -0.09838 0.02188 -0.09907 0.02266 -0.0993 C 0.02917 -0.10254 0.02253 -0.09884 0.02787 -0.10185 C 0.03217 -0.10162 0.03659 -0.10162 0.04102 -0.10069 C 0.04375 -0.1 0.04792 -0.09606 0.04987 -0.09282 L 0.0543 -0.08495 L 0.05717 -0.07963 C 0.05769 -0.07847 0.05834 -0.07731 0.05873 -0.07592 C 0.05899 -0.07453 0.05899 -0.07314 0.05938 -0.07199 C 0.05977 -0.07083 0.06042 -0.07013 0.06094 -0.06921 L 0.06316 -0.0574 C 0.06329 -0.05625 0.06329 -0.05463 0.06381 -0.0537 L 0.06524 -0.05092 C 0.0655 -0.04791 0.06576 -0.0449 0.06602 -0.04189 C 0.06628 -0.03912 0.0655 -0.03287 0.0668 -0.03402 C 0.06836 -0.03541 0.06719 -0.04004 0.06745 -0.04305 C 0.06797 -0.04722 0.06967 -0.05231 0.07123 -0.05486 C 0.07214 -0.05671 0.07331 -0.0581 0.07409 -0.06018 C 0.07514 -0.06273 0.07579 -0.06574 0.07709 -0.06805 L 0.08073 -0.07453 C 0.0823 -0.08263 0.08021 -0.075 0.08373 -0.07963 C 0.09128 -0.08981 0.08321 -0.08379 0.0918 -0.08888 L 0.09402 -0.09027 L 0.09623 -0.09143 C 0.1004 -0.09097 0.10456 -0.09097 0.10873 -0.09027 C 0.10951 -0.09004 0.11029 -0.08981 0.11094 -0.08888 C 0.11941 -0.07361 0.10977 -0.08588 0.11602 -0.07847 C 0.11706 -0.07592 0.11836 -0.07361 0.11902 -0.0706 L 0.12045 -0.06273 C 0.12071 -0.06134 0.12058 -0.05972 0.12123 -0.05879 L 0.12266 -0.05625 L 0.12487 -0.04444 C 0.12514 -0.04305 0.12514 -0.04166 0.12553 -0.0405 C 0.12605 -0.03912 0.1267 -0.03796 0.12709 -0.03657 C 0.12982 -0.02569 0.12696 -0.03148 0.12995 -0.02615 C 0.13178 -0.01342 0.12956 -0.02939 0.13152 -0.01435 C 0.13256 -0.00578 0.13269 -0.00856 0.13373 0.00394 C 0.13373 0.00695 0.13412 0.00996 0.13438 0.01297 C 0.13451 0.01482 0.1349 0.01644 0.13516 0.01829 C 0.13529 0.02176 0.13568 0.02524 0.13594 0.02871 C 0.13685 0.05139 0.13529 0.0419 0.13724 0.05232 C 0.13764 0.05533 0.13724 0.0588 0.13803 0.06135 C 0.13842 0.06274 0.13868 0.0588 0.13881 0.05764 C 0.1392 0.05487 0.13907 0.05232 0.13959 0.04977 C 0.14011 0.04676 0.14154 0.04306 0.14245 0.04051 C 0.14271 0.03912 0.14284 0.03774 0.14323 0.03658 C 0.14362 0.03519 0.14441 0.03403 0.14454 0.03264 C 0.14493 0.03102 0.14519 0.02917 0.14532 0.02755 C 0.14675 0.01945 0.14649 0.02084 0.14844 0.01436 C 0.14987 0.00348 0.14805 0.01436 0.1504 0.00533 C 0.15118 0.00301 0.15157 -0.00185 0.15196 -0.00393 C 0.15235 -0.00648 0.153 -0.00925 0.15352 -0.0118 C 0.15378 -0.01296 0.15352 -0.01481 0.1543 -0.01574 C 0.16133 -0.02824 0.15417 -0.01481 0.1586 -0.02476 C 0.15899 -0.02569 0.15977 -0.02638 0.16016 -0.02754 C 0.16055 -0.0287 0.16094 -0.03032 0.16159 -0.03148 C 0.16211 -0.0324 0.16316 -0.0331 0.16368 -0.03402 C 0.16745 -0.03912 0.16211 -0.03472 0.16967 -0.03912 L 0.17175 -0.0405 C 0.17631 -0.04004 0.18073 -0.04004 0.18516 -0.03912 C 0.18594 -0.03912 0.18659 -0.03842 0.18737 -0.03796 C 0.18998 -0.03588 0.19063 -0.03541 0.19245 -0.03148 C 0.1931 -0.03009 0.19336 -0.0287 0.19402 -0.02754 C 0.20027 -0.01435 0.19349 -0.03148 0.19987 -0.01435 C 0.20027 -0.01296 0.20105 -0.01203 0.20131 -0.01041 L 0.20274 -0.00254 C 0.203 -0.00138 0.20313 0.00024 0.20352 0.00139 L 0.20495 0.00533 L 0.20795 0.02084 L 0.2086 0.02477 C 0.20886 0.02616 0.20925 0.02732 0.20938 0.02871 C 0.21042 0.03612 0.2099 0.03218 0.21081 0.04051 C 0.21107 0.03704 0.2112 0.03357 0.21159 0.0301 C 0.21198 0.02662 0.21303 0.02431 0.21381 0.02084 C 0.21407 0.01968 0.21433 0.01829 0.21459 0.0169 C 0.21498 0.01459 0.21602 0.0051 0.2168 0.00394 L 0.21823 0.00139 C 0.21849 -4.44444E-6 0.21849 -0.00138 0.21902 -0.00254 C 0.22084 -0.0074 0.2237 -0.00995 0.22631 -0.01296 L 0.22852 -0.01574 C 0.2293 -0.01666 0.23008 -0.01713 0.23073 -0.01828 C 0.23125 -0.01921 0.23165 -0.02037 0.23217 -0.02083 C 0.23282 -0.02152 0.2336 -0.02175 0.23438 -0.02222 C 0.2349 -0.02314 0.23529 -0.0243 0.23581 -0.02476 C 0.23672 -0.02569 0.2379 -0.02569 0.23881 -0.02615 C 0.23959 -0.02662 0.24024 -0.02708 0.24102 -0.02754 C 0.24362 -0.03194 0.2418 -0.02963 0.24688 -0.03263 L 0.24909 -0.03402 C 0.24961 -0.03495 0.25 -0.03611 0.25053 -0.03657 C 0.25196 -0.03773 0.25352 -0.03865 0.25495 -0.03912 C 0.26081 -0.0412 0.25743 -0.04027 0.26524 -0.04189 C 0.26823 -0.04143 0.27123 -0.04189 0.27409 -0.0405 C 0.275 -0.04004 0.27214 -0.03981 0.27097 -0.03912 C 0.27032 -0.03865 0.2698 -0.03726 0.26889 -0.03657 C 0.26758 -0.03541 0.26459 -0.03402 0.26459 -0.03379 C 0.26081 -0.02731 0.26563 -0.03518 0.26081 -0.03009 C 0.26029 -0.02939 0.2599 -0.02824 0.25938 -0.02754 C 0.25873 -0.02638 0.25782 -0.02592 0.25717 -0.02476 C 0.25612 -0.02314 0.25521 -0.02129 0.2543 -0.01967 L 0.24987 -0.0118 C 0.24818 -0.00879 0.24818 -0.00902 0.24688 -0.00532 C 0.24636 -0.00347 0.2461 -0.00138 0.24545 -4.44444E-6 C 0.2448 0.00116 0.24402 0.00186 0.24323 0.00255 C 0.2418 0.01019 0.24349 0.00348 0.24102 0.00926 C 0.23998 0.01158 0.23933 0.01482 0.23803 0.0169 L 0.23516 0.02223 C 0.23334 0.03218 0.23594 0.02037 0.23217 0.02871 C 0.23165 0.02987 0.23191 0.03149 0.23152 0.03264 C 0.2306 0.03473 0.22852 0.03797 0.22852 0.0382 C 0.22774 0.04213 0.228 0.04213 0.22631 0.04584 C 0.22592 0.04676 0.22527 0.04746 0.22487 0.04838 C 0.2211 0.05672 0.2254 0.04862 0.22188 0.05487 C 0.22162 0.05625 0.22058 0.05787 0.2211 0.0588 C 0.22162 0.05973 0.22214 0.05718 0.22266 0.05625 C 0.22318 0.0551 0.22409 0.05232 0.22409 0.05255 " pathEditMode="relative" rAng="0" ptsTypes="AAAAAAAAAAAAAAAAAAAAAAAAAAAAAAAAAAAAAAAAAAAAAAAAAAAAAAAAAAAAAAAAAAAAAAAAAAAAAAAAAAAAAAAAAAAAAAAAAAAAAAAAAAAAAAAAAAAAAAAAAAAAAAA">
                                      <p:cBhvr>
                                        <p:cTn id="82" dur="4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76" y="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7037E-6 L -4.16667E-7 0.07615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96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6 L 6.25E-7 -0.16528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264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6 L -4.58333E-6 0.17199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588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6 L 1.66667E-6 0.1074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370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7037E-6 L -1.66667E-6 -0.18149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074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 L 4.58333E-6 0.0919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5 0.11227 L -0.00365 0.1125 C -0.00261 0.04699 -0.00482 0.08981 -0.00157 0.0588 C -0.00118 0.05579 -0.00131 0.05255 -0.00079 0.04954 C -0.00013 0.0463 0.00117 0.04352 0.00221 0.04051 C 0.00338 0.02917 0.00338 0.02662 0.00807 0.01296 C 0.00872 0.01088 0.0095 0.0088 0.01028 0.00648 C 0.01289 -0.00208 0.01328 -0.00741 0.01835 -0.01435 C 0.02083 -0.01782 0.02291 -0.02245 0.02565 -0.02477 C 0.02799 -0.02685 0.03606 -0.03449 0.03958 -0.03657 C 0.04453 -0.03958 0.04531 -0.03889 0.04987 -0.04051 C 0.0582 -0.04352 0.04453 -0.04074 0.06171 -0.04306 C 0.06067 -0.04282 0.05963 -0.04259 0.05872 -0.0419 C 0.05794 -0.0412 0.05729 -0.04005 0.05651 -0.03935 C 0.05455 -0.0375 0.0526 -0.03588 0.05065 -0.03403 C 0.04518 -0.02431 0.05052 -0.03287 0.04401 -0.02477 C 0.0427 -0.02338 0.04166 -0.0213 0.04036 -0.01968 C 0.03919 -0.01829 0.03776 -0.01736 0.03671 -0.01574 C 0.03528 -0.01389 0.03424 -0.01134 0.03307 -0.00926 C 0.0319 -0.00741 0.03046 -0.00602 0.02929 -0.00394 C 0.02604 0.00185 0.02291 0.00995 0.02057 0.0169 C 0.0194 0.02037 0.01875 0.02407 0.01757 0.02731 C 0.01653 0.03056 0.01484 0.03333 0.01393 0.03657 C 0.01289 0.03981 0.01237 0.04352 0.01171 0.04699 C 0.01119 0.05 0.0108 0.05301 0.01028 0.05625 C 0.00976 0.0588 0.00924 0.06134 0.00872 0.06389 C 0.00859 0.06736 0.00833 0.07106 0.00807 0.07454 C 0.00729 0.0838 0.00677 0.08056 0.00651 0.09282 C 0.00638 0.10139 0.00651 0.11019 0.00651 0.11898 " pathEditMode="relative" rAng="0" ptsTypes="AAAAAAAAAAAAAAAAAAAAAAAAAAAAA">
                                      <p:cBhvr>
                                        <p:cTn id="116" dur="3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8" y="-7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4" grpId="0"/>
      <p:bldP spid="31" grpId="0"/>
      <p:bldP spid="36" grpId="0"/>
      <p:bldP spid="37" grpId="0"/>
      <p:bldP spid="38" grpId="0" animBg="1"/>
      <p:bldP spid="38" grpId="1" animBg="1"/>
      <p:bldP spid="42" grpId="0"/>
      <p:bldP spid="42" grpId="1"/>
      <p:bldP spid="23" grpId="0"/>
      <p:bldP spid="51" grpId="0"/>
      <p:bldP spid="5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2743295" y="0"/>
            <a:ext cx="6821488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b="1" dirty="0" err="1"/>
              <a:t>Undoped</a:t>
            </a:r>
            <a:r>
              <a:rPr lang="en-US" altLang="en-US" sz="2400" b="1" dirty="0"/>
              <a:t> P3HT Films: Comparison to Experiment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 dirty="0"/>
              <a:t>(Electrically Generated holes- Charge-Modulation Spectroscopy)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9098910"/>
              </p:ext>
            </p:extLst>
          </p:nvPr>
        </p:nvGraphicFramePr>
        <p:xfrm>
          <a:off x="152538" y="1786823"/>
          <a:ext cx="2762797" cy="215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6" name="Graph" r:id="rId3" imgW="3718440" imgH="2895480" progId="Origin50.Graph">
                  <p:embed/>
                </p:oleObj>
              </mc:Choice>
              <mc:Fallback>
                <p:oleObj name="Graph" r:id="rId3" imgW="3718440" imgH="2895480" progId="Origin50.Graph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538" y="1786823"/>
                        <a:ext cx="2762797" cy="2151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562335"/>
              </p:ext>
            </p:extLst>
          </p:nvPr>
        </p:nvGraphicFramePr>
        <p:xfrm>
          <a:off x="2915335" y="1786823"/>
          <a:ext cx="2762798" cy="215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7" name="Graph" r:id="rId5" imgW="3718440" imgH="2895480" progId="Origin50.Graph">
                  <p:embed/>
                </p:oleObj>
              </mc:Choice>
              <mc:Fallback>
                <p:oleObj name="Graph" r:id="rId5" imgW="3718440" imgH="2895480" progId="Origin50.Graph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15335" y="1786823"/>
                        <a:ext cx="2762798" cy="2151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5577503" y="2206838"/>
            <a:ext cx="22999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0101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b="1" baseline="-25000" dirty="0" err="1">
                <a:solidFill>
                  <a:srgbClr val="0101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5.23 (1.7 nm) </a:t>
            </a:r>
          </a:p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b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5.00 (1.6 nm)</a:t>
            </a:r>
          </a:p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= 28 (2.72 nm</a:t>
            </a:r>
            <a:r>
              <a:rPr lang="en-US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0081215"/>
              </p:ext>
            </p:extLst>
          </p:nvPr>
        </p:nvGraphicFramePr>
        <p:xfrm>
          <a:off x="152538" y="4053498"/>
          <a:ext cx="2762797" cy="2151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8" name="Graph" r:id="rId7" imgW="3718440" imgH="2895480" progId="Origin50.Graph">
                  <p:embed/>
                </p:oleObj>
              </mc:Choice>
              <mc:Fallback>
                <p:oleObj name="Graph" r:id="rId7" imgW="3718440" imgH="2895480" progId="Origin50.Graph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2538" y="4053498"/>
                        <a:ext cx="2762797" cy="21517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1781249"/>
              </p:ext>
            </p:extLst>
          </p:nvPr>
        </p:nvGraphicFramePr>
        <p:xfrm>
          <a:off x="2904989" y="4045440"/>
          <a:ext cx="2773144" cy="21597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9" name="Graph" r:id="rId9" imgW="3718440" imgH="2895480" progId="Origin50.Graph">
                  <p:embed/>
                </p:oleObj>
              </mc:Choice>
              <mc:Fallback>
                <p:oleObj name="Graph" r:id="rId9" imgW="3718440" imgH="2895480" progId="Origin50.Graph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04989" y="4045440"/>
                        <a:ext cx="2773144" cy="21597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5433411" y="4358563"/>
            <a:ext cx="258811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0101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b="1" baseline="-25000" dirty="0" err="1">
                <a:solidFill>
                  <a:srgbClr val="0101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5.12 (1.65 nm)</a:t>
            </a:r>
          </a:p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b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2.14 (0.456 nm)</a:t>
            </a:r>
          </a:p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= 12.44 (0.75 nm</a:t>
            </a:r>
            <a:r>
              <a:rPr lang="en-US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024A0756-C95C-4DA3-9A01-B3B8567BE450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952500" y="900113"/>
          <a:ext cx="2963863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30" name="Equation" r:id="rId11" imgW="1562040" imgH="253800" progId="Equation.DSMT4">
                  <p:embed/>
                </p:oleObj>
              </mc:Choice>
              <mc:Fallback>
                <p:oleObj name="Equation" r:id="rId11" imgW="1562040" imgH="25380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024A0756-C95C-4DA3-9A01-B3B8567BE4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52500" y="900113"/>
                        <a:ext cx="2963863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175C3B6-1388-43CE-A826-397AC677802E}"/>
              </a:ext>
            </a:extLst>
          </p:cNvPr>
          <p:cNvSpPr txBox="1"/>
          <p:nvPr/>
        </p:nvSpPr>
        <p:spPr>
          <a:xfrm>
            <a:off x="1448296" y="6445478"/>
            <a:ext cx="8969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A.R Chew, R. Ghosh, V. 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Pakhnyuk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Onorato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E.C. 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Davidon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R.A. 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Segalman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C.K. Luscombe, F.C 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Spano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A. 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Salleo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Unraveling the Effect of Conformational and Electronic Disorder in the Charge Transport Processes of Semiconducting Polymers, </a:t>
            </a:r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Adv. </a:t>
            </a:r>
            <a:r>
              <a:rPr lang="en-US" sz="1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</a:t>
            </a:r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Mater.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000" i="1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doi.org/10.1002/adfm.201804142</a:t>
            </a:r>
            <a:r>
              <a:rPr lang="en-US" sz="10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728730-A263-4B06-B3A6-5A785026F25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861" y="866004"/>
            <a:ext cx="3716032" cy="25444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06AD26-098B-428F-A1D9-5507729DEA33}"/>
              </a:ext>
            </a:extLst>
          </p:cNvPr>
          <p:cNvSpPr txBox="1"/>
          <p:nvPr/>
        </p:nvSpPr>
        <p:spPr>
          <a:xfrm>
            <a:off x="11365453" y="6412746"/>
            <a:ext cx="69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DF5739-8449-4109-ADE6-1AD1A505326F}"/>
              </a:ext>
            </a:extLst>
          </p:cNvPr>
          <p:cNvSpPr txBox="1"/>
          <p:nvPr/>
        </p:nvSpPr>
        <p:spPr>
          <a:xfrm>
            <a:off x="8340301" y="3511325"/>
            <a:ext cx="37160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Take Home message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in mobility below 12.6 kg/mol is due to progressively greater interchain order.</a:t>
            </a:r>
          </a:p>
          <a:p>
            <a:pPr marL="342900" indent="-342900">
              <a:buAutoNum type="arabicPeriod"/>
            </a:pPr>
            <a:endParaRPr lang="en-US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in mobility above 12 kg/mol is due to increased crystalline connectivity via tie chains. </a:t>
            </a:r>
          </a:p>
        </p:txBody>
      </p:sp>
    </p:spTree>
    <p:extLst>
      <p:ext uri="{BB962C8B-B14F-4D97-AF65-F5344CB8AC3E}">
        <p14:creationId xmlns:p14="http://schemas.microsoft.com/office/powerpoint/2010/main" val="2470855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/>
          <p:cNvGrpSpPr/>
          <p:nvPr/>
        </p:nvGrpSpPr>
        <p:grpSpPr>
          <a:xfrm>
            <a:off x="589395" y="691019"/>
            <a:ext cx="5178829" cy="3536435"/>
            <a:chOff x="696971" y="756026"/>
            <a:chExt cx="5178829" cy="3536435"/>
          </a:xfrm>
        </p:grpSpPr>
        <p:grpSp>
          <p:nvGrpSpPr>
            <p:cNvPr id="62" name="Group 61"/>
            <p:cNvGrpSpPr/>
            <p:nvPr/>
          </p:nvGrpSpPr>
          <p:grpSpPr>
            <a:xfrm>
              <a:off x="696971" y="756026"/>
              <a:ext cx="5178829" cy="3536435"/>
              <a:chOff x="3199102" y="1457701"/>
              <a:chExt cx="5178829" cy="3536435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3199102" y="1457701"/>
                <a:ext cx="5178829" cy="728855"/>
                <a:chOff x="966841" y="774998"/>
                <a:chExt cx="11088224" cy="1560530"/>
              </a:xfrm>
            </p:grpSpPr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26361" y="774999"/>
                  <a:ext cx="1399055" cy="1442325"/>
                </a:xfrm>
                <a:prstGeom prst="rect">
                  <a:avLst/>
                </a:prstGeom>
              </p:spPr>
            </p:pic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2513867" y="893203"/>
                  <a:ext cx="1399055" cy="1442325"/>
                </a:xfrm>
                <a:prstGeom prst="rect">
                  <a:avLst/>
                </a:prstGeom>
              </p:spPr>
            </p:pic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6841" y="774998"/>
                  <a:ext cx="1399055" cy="1442325"/>
                </a:xfrm>
                <a:prstGeom prst="rect">
                  <a:avLst/>
                </a:prstGeom>
              </p:spPr>
            </p:pic>
            <p:cxnSp>
              <p:nvCxnSpPr>
                <p:cNvPr id="7" name="Straight Connector 6"/>
                <p:cNvCxnSpPr/>
                <p:nvPr/>
              </p:nvCxnSpPr>
              <p:spPr>
                <a:xfrm>
                  <a:off x="2191165" y="1523056"/>
                  <a:ext cx="525795" cy="7689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/>
                <p:cNvCxnSpPr/>
                <p:nvPr/>
              </p:nvCxnSpPr>
              <p:spPr>
                <a:xfrm flipV="1">
                  <a:off x="3811188" y="1523056"/>
                  <a:ext cx="520121" cy="7689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5748239" y="893203"/>
                  <a:ext cx="1399055" cy="1442325"/>
                </a:xfrm>
                <a:prstGeom prst="rect">
                  <a:avLst/>
                </a:prstGeom>
              </p:spPr>
            </p:pic>
            <p:cxnSp>
              <p:nvCxnSpPr>
                <p:cNvPr id="10" name="Straight Connector 9"/>
                <p:cNvCxnSpPr/>
                <p:nvPr/>
              </p:nvCxnSpPr>
              <p:spPr>
                <a:xfrm>
                  <a:off x="5425537" y="1523056"/>
                  <a:ext cx="525795" cy="7689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35585" y="774999"/>
                  <a:ext cx="1399055" cy="1442325"/>
                </a:xfrm>
                <a:prstGeom prst="rect">
                  <a:avLst/>
                </a:prstGeom>
              </p:spPr>
            </p:pic>
            <p:cxnSp>
              <p:nvCxnSpPr>
                <p:cNvPr id="12" name="Straight Connector 11"/>
                <p:cNvCxnSpPr/>
                <p:nvPr/>
              </p:nvCxnSpPr>
              <p:spPr>
                <a:xfrm flipV="1">
                  <a:off x="7020412" y="1523056"/>
                  <a:ext cx="520121" cy="7689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8957463" y="893203"/>
                  <a:ext cx="1399055" cy="1442325"/>
                </a:xfrm>
                <a:prstGeom prst="rect">
                  <a:avLst/>
                </a:prstGeom>
              </p:spPr>
            </p:pic>
            <p:cxnSp>
              <p:nvCxnSpPr>
                <p:cNvPr id="14" name="Straight Connector 13"/>
                <p:cNvCxnSpPr/>
                <p:nvPr/>
              </p:nvCxnSpPr>
              <p:spPr>
                <a:xfrm>
                  <a:off x="8634761" y="1523056"/>
                  <a:ext cx="525795" cy="7689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56010" y="774999"/>
                  <a:ext cx="1399055" cy="1442325"/>
                </a:xfrm>
                <a:prstGeom prst="rect">
                  <a:avLst/>
                </a:prstGeom>
              </p:spPr>
            </p:pic>
            <p:cxnSp>
              <p:nvCxnSpPr>
                <p:cNvPr id="16" name="Straight Connector 15"/>
                <p:cNvCxnSpPr/>
                <p:nvPr/>
              </p:nvCxnSpPr>
              <p:spPr>
                <a:xfrm flipV="1">
                  <a:off x="10240837" y="1523056"/>
                  <a:ext cx="520121" cy="7689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/>
              <p:cNvGrpSpPr/>
              <p:nvPr/>
            </p:nvGrpSpPr>
            <p:grpSpPr>
              <a:xfrm>
                <a:off x="3199102" y="2389831"/>
                <a:ext cx="5178829" cy="728855"/>
                <a:chOff x="966841" y="774998"/>
                <a:chExt cx="11088224" cy="1560530"/>
              </a:xfrm>
            </p:grpSpPr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26361" y="774999"/>
                  <a:ext cx="1399055" cy="1442325"/>
                </a:xfrm>
                <a:prstGeom prst="rect">
                  <a:avLst/>
                </a:prstGeom>
              </p:spPr>
            </p:pic>
            <p:pic>
              <p:nvPicPr>
                <p:cNvPr id="19" name="Picture 18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2513867" y="893203"/>
                  <a:ext cx="1399055" cy="1442325"/>
                </a:xfrm>
                <a:prstGeom prst="rect">
                  <a:avLst/>
                </a:prstGeom>
              </p:spPr>
            </p:pic>
            <p:pic>
              <p:nvPicPr>
                <p:cNvPr id="20" name="Picture 1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6841" y="774998"/>
                  <a:ext cx="1399055" cy="1442325"/>
                </a:xfrm>
                <a:prstGeom prst="rect">
                  <a:avLst/>
                </a:prstGeom>
              </p:spPr>
            </p:pic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191165" y="1523056"/>
                  <a:ext cx="525795" cy="7689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 flipV="1">
                  <a:off x="3811188" y="1523056"/>
                  <a:ext cx="520121" cy="7689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3" name="Picture 22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5748239" y="893203"/>
                  <a:ext cx="1399055" cy="1442325"/>
                </a:xfrm>
                <a:prstGeom prst="rect">
                  <a:avLst/>
                </a:prstGeom>
              </p:spPr>
            </p:pic>
            <p:cxnSp>
              <p:nvCxnSpPr>
                <p:cNvPr id="24" name="Straight Connector 23"/>
                <p:cNvCxnSpPr/>
                <p:nvPr/>
              </p:nvCxnSpPr>
              <p:spPr>
                <a:xfrm>
                  <a:off x="5425537" y="1523056"/>
                  <a:ext cx="525795" cy="7689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35585" y="774999"/>
                  <a:ext cx="1399055" cy="1442325"/>
                </a:xfrm>
                <a:prstGeom prst="rect">
                  <a:avLst/>
                </a:prstGeom>
              </p:spPr>
            </p:pic>
            <p:cxnSp>
              <p:nvCxnSpPr>
                <p:cNvPr id="26" name="Straight Connector 25"/>
                <p:cNvCxnSpPr/>
                <p:nvPr/>
              </p:nvCxnSpPr>
              <p:spPr>
                <a:xfrm flipV="1">
                  <a:off x="7020412" y="1523056"/>
                  <a:ext cx="520121" cy="7689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8957463" y="893203"/>
                  <a:ext cx="1399055" cy="1442325"/>
                </a:xfrm>
                <a:prstGeom prst="rect">
                  <a:avLst/>
                </a:prstGeom>
              </p:spPr>
            </p:pic>
            <p:cxnSp>
              <p:nvCxnSpPr>
                <p:cNvPr id="28" name="Straight Connector 27"/>
                <p:cNvCxnSpPr/>
                <p:nvPr/>
              </p:nvCxnSpPr>
              <p:spPr>
                <a:xfrm>
                  <a:off x="8634761" y="1523056"/>
                  <a:ext cx="525795" cy="7689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56010" y="774999"/>
                  <a:ext cx="1399055" cy="1442325"/>
                </a:xfrm>
                <a:prstGeom prst="rect">
                  <a:avLst/>
                </a:prstGeom>
              </p:spPr>
            </p:pic>
            <p:cxnSp>
              <p:nvCxnSpPr>
                <p:cNvPr id="30" name="Straight Connector 29"/>
                <p:cNvCxnSpPr/>
                <p:nvPr/>
              </p:nvCxnSpPr>
              <p:spPr>
                <a:xfrm flipV="1">
                  <a:off x="10240837" y="1523056"/>
                  <a:ext cx="520121" cy="7689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>
                <a:off x="3199102" y="3306918"/>
                <a:ext cx="5178829" cy="728855"/>
                <a:chOff x="966841" y="774998"/>
                <a:chExt cx="11088224" cy="1560530"/>
              </a:xfrm>
            </p:grpSpPr>
            <p:pic>
              <p:nvPicPr>
                <p:cNvPr id="32" name="Picture 31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26361" y="774999"/>
                  <a:ext cx="1399055" cy="1442325"/>
                </a:xfrm>
                <a:prstGeom prst="rect">
                  <a:avLst/>
                </a:prstGeom>
              </p:spPr>
            </p:pic>
            <p:pic>
              <p:nvPicPr>
                <p:cNvPr id="33" name="Picture 32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2513867" y="893203"/>
                  <a:ext cx="1399055" cy="1442325"/>
                </a:xfrm>
                <a:prstGeom prst="rect">
                  <a:avLst/>
                </a:prstGeom>
              </p:spPr>
            </p:pic>
            <p:pic>
              <p:nvPicPr>
                <p:cNvPr id="34" name="Picture 33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6841" y="774998"/>
                  <a:ext cx="1399055" cy="1442325"/>
                </a:xfrm>
                <a:prstGeom prst="rect">
                  <a:avLst/>
                </a:prstGeom>
              </p:spPr>
            </p:pic>
            <p:cxnSp>
              <p:nvCxnSpPr>
                <p:cNvPr id="35" name="Straight Connector 34"/>
                <p:cNvCxnSpPr/>
                <p:nvPr/>
              </p:nvCxnSpPr>
              <p:spPr>
                <a:xfrm>
                  <a:off x="2191165" y="1523056"/>
                  <a:ext cx="525795" cy="7689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 flipV="1">
                  <a:off x="3811188" y="1523056"/>
                  <a:ext cx="520121" cy="7689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7" name="Picture 36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5748239" y="893203"/>
                  <a:ext cx="1399055" cy="1442325"/>
                </a:xfrm>
                <a:prstGeom prst="rect">
                  <a:avLst/>
                </a:prstGeom>
              </p:spPr>
            </p:pic>
            <p:cxnSp>
              <p:nvCxnSpPr>
                <p:cNvPr id="38" name="Straight Connector 37"/>
                <p:cNvCxnSpPr/>
                <p:nvPr/>
              </p:nvCxnSpPr>
              <p:spPr>
                <a:xfrm>
                  <a:off x="5425537" y="1523056"/>
                  <a:ext cx="525795" cy="7689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9" name="Picture 38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35585" y="774999"/>
                  <a:ext cx="1399055" cy="1442325"/>
                </a:xfrm>
                <a:prstGeom prst="rect">
                  <a:avLst/>
                </a:prstGeom>
              </p:spPr>
            </p:pic>
            <p:cxnSp>
              <p:nvCxnSpPr>
                <p:cNvPr id="40" name="Straight Connector 39"/>
                <p:cNvCxnSpPr/>
                <p:nvPr/>
              </p:nvCxnSpPr>
              <p:spPr>
                <a:xfrm flipV="1">
                  <a:off x="7020412" y="1523056"/>
                  <a:ext cx="520121" cy="7689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41" name="Picture 40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8957463" y="893203"/>
                  <a:ext cx="1399055" cy="1442325"/>
                </a:xfrm>
                <a:prstGeom prst="rect">
                  <a:avLst/>
                </a:prstGeom>
              </p:spPr>
            </p:pic>
            <p:cxnSp>
              <p:nvCxnSpPr>
                <p:cNvPr id="42" name="Straight Connector 41"/>
                <p:cNvCxnSpPr/>
                <p:nvPr/>
              </p:nvCxnSpPr>
              <p:spPr>
                <a:xfrm>
                  <a:off x="8634761" y="1523056"/>
                  <a:ext cx="525795" cy="7689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43" name="Picture 42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56010" y="774999"/>
                  <a:ext cx="1399055" cy="1442325"/>
                </a:xfrm>
                <a:prstGeom prst="rect">
                  <a:avLst/>
                </a:prstGeom>
              </p:spPr>
            </p:pic>
            <p:cxnSp>
              <p:nvCxnSpPr>
                <p:cNvPr id="44" name="Straight Connector 43"/>
                <p:cNvCxnSpPr/>
                <p:nvPr/>
              </p:nvCxnSpPr>
              <p:spPr>
                <a:xfrm flipV="1">
                  <a:off x="10240837" y="1523056"/>
                  <a:ext cx="520121" cy="7689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Group 44"/>
              <p:cNvGrpSpPr/>
              <p:nvPr/>
            </p:nvGrpSpPr>
            <p:grpSpPr>
              <a:xfrm>
                <a:off x="3199102" y="4265281"/>
                <a:ext cx="5178829" cy="728855"/>
                <a:chOff x="966841" y="774998"/>
                <a:chExt cx="11088224" cy="1560530"/>
              </a:xfrm>
            </p:grpSpPr>
            <p:pic>
              <p:nvPicPr>
                <p:cNvPr id="46" name="Picture 45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26361" y="774999"/>
                  <a:ext cx="1399055" cy="1442325"/>
                </a:xfrm>
                <a:prstGeom prst="rect">
                  <a:avLst/>
                </a:prstGeom>
              </p:spPr>
            </p:pic>
            <p:pic>
              <p:nvPicPr>
                <p:cNvPr id="47" name="Picture 46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2513867" y="893203"/>
                  <a:ext cx="1399055" cy="1442325"/>
                </a:xfrm>
                <a:prstGeom prst="rect">
                  <a:avLst/>
                </a:prstGeom>
              </p:spPr>
            </p:pic>
            <p:pic>
              <p:nvPicPr>
                <p:cNvPr id="48" name="Picture 47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6841" y="774998"/>
                  <a:ext cx="1399055" cy="1442325"/>
                </a:xfrm>
                <a:prstGeom prst="rect">
                  <a:avLst/>
                </a:prstGeom>
              </p:spPr>
            </p:pic>
            <p:cxnSp>
              <p:nvCxnSpPr>
                <p:cNvPr id="49" name="Straight Connector 48"/>
                <p:cNvCxnSpPr/>
                <p:nvPr/>
              </p:nvCxnSpPr>
              <p:spPr>
                <a:xfrm>
                  <a:off x="2191165" y="1523056"/>
                  <a:ext cx="525795" cy="7689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flipV="1">
                  <a:off x="3811188" y="1523056"/>
                  <a:ext cx="520121" cy="7689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1" name="Picture 50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5748239" y="893203"/>
                  <a:ext cx="1399055" cy="1442325"/>
                </a:xfrm>
                <a:prstGeom prst="rect">
                  <a:avLst/>
                </a:prstGeom>
              </p:spPr>
            </p:pic>
            <p:cxnSp>
              <p:nvCxnSpPr>
                <p:cNvPr id="52" name="Straight Connector 51"/>
                <p:cNvCxnSpPr/>
                <p:nvPr/>
              </p:nvCxnSpPr>
              <p:spPr>
                <a:xfrm>
                  <a:off x="5425537" y="1523056"/>
                  <a:ext cx="525795" cy="7689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35585" y="774999"/>
                  <a:ext cx="1399055" cy="1442325"/>
                </a:xfrm>
                <a:prstGeom prst="rect">
                  <a:avLst/>
                </a:prstGeom>
              </p:spPr>
            </p:pic>
            <p:cxnSp>
              <p:nvCxnSpPr>
                <p:cNvPr id="54" name="Straight Connector 53"/>
                <p:cNvCxnSpPr/>
                <p:nvPr/>
              </p:nvCxnSpPr>
              <p:spPr>
                <a:xfrm flipV="1">
                  <a:off x="7020412" y="1523056"/>
                  <a:ext cx="520121" cy="7689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5" name="Picture 54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8957463" y="893203"/>
                  <a:ext cx="1399055" cy="1442325"/>
                </a:xfrm>
                <a:prstGeom prst="rect">
                  <a:avLst/>
                </a:prstGeom>
              </p:spPr>
            </p:pic>
            <p:cxnSp>
              <p:nvCxnSpPr>
                <p:cNvPr id="56" name="Straight Connector 55"/>
                <p:cNvCxnSpPr/>
                <p:nvPr/>
              </p:nvCxnSpPr>
              <p:spPr>
                <a:xfrm>
                  <a:off x="8634761" y="1523056"/>
                  <a:ext cx="525795" cy="7689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7" name="Picture 56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56010" y="774999"/>
                  <a:ext cx="1399055" cy="1442325"/>
                </a:xfrm>
                <a:prstGeom prst="rect">
                  <a:avLst/>
                </a:prstGeom>
              </p:spPr>
            </p:pic>
            <p:cxnSp>
              <p:nvCxnSpPr>
                <p:cNvPr id="58" name="Straight Connector 57"/>
                <p:cNvCxnSpPr/>
                <p:nvPr/>
              </p:nvCxnSpPr>
              <p:spPr>
                <a:xfrm flipV="1">
                  <a:off x="10240837" y="1523056"/>
                  <a:ext cx="520121" cy="7689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Oval 59"/>
              <p:cNvSpPr/>
              <p:nvPr/>
            </p:nvSpPr>
            <p:spPr>
              <a:xfrm>
                <a:off x="3888706" y="1794524"/>
                <a:ext cx="3424010" cy="2529965"/>
              </a:xfrm>
              <a:prstGeom prst="ellipse">
                <a:avLst/>
              </a:prstGeom>
              <a:ln w="34925">
                <a:solidFill>
                  <a:srgbClr val="FFFFFF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317500" dir="2700000" algn="ctr">
                  <a:srgbClr val="000000">
                    <a:alpha val="43000"/>
                  </a:srgbClr>
                </a:outerShdw>
              </a:effectLst>
              <a:scene3d>
                <a:camera prst="perspectiveFront" fov="2700000">
                  <a:rot lat="19086000" lon="19067999" rev="3108000"/>
                </a:camera>
                <a:lightRig rig="threePt" dir="t">
                  <a:rot lat="0" lon="0" rev="0"/>
                </a:lightRig>
              </a:scene3d>
              <a:sp3d extrusionH="38100" prstMaterial="clear">
                <a:bevelT w="260350" h="50800" prst="softRound"/>
                <a:bevelB prst="softRound"/>
              </a:sp3d>
            </p:spPr>
            <p:style>
              <a:lnRef idx="3">
                <a:schemeClr val="lt1"/>
              </a:lnRef>
              <a:fillRef idx="1002">
                <a:schemeClr val="dk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2708367" y="1871498"/>
              <a:ext cx="579005" cy="923330"/>
              <a:chOff x="309967" y="830450"/>
              <a:chExt cx="337635" cy="538421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322589" y="945051"/>
                <a:ext cx="312392" cy="3325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2"/>
              <p:cNvSpPr txBox="1">
                <a:spLocks noChangeArrowheads="1"/>
              </p:cNvSpPr>
              <p:nvPr/>
            </p:nvSpPr>
            <p:spPr bwMode="auto">
              <a:xfrm>
                <a:off x="309967" y="830450"/>
                <a:ext cx="337635" cy="538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5400" b="1" dirty="0"/>
                  <a:t>+</a:t>
                </a:r>
              </a:p>
            </p:txBody>
          </p:sp>
        </p:grpSp>
      </p:grpSp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1966055" y="36662"/>
            <a:ext cx="850752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/>
              <a:t>Modelling Doped Polymer Chains: F4TCNQ doped P3HT films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111" y="5225578"/>
            <a:ext cx="1523358" cy="1523358"/>
          </a:xfrm>
          <a:prstGeom prst="rect">
            <a:avLst/>
          </a:prstGeom>
        </p:spPr>
      </p:pic>
      <p:grpSp>
        <p:nvGrpSpPr>
          <p:cNvPr id="64" name="Group 63"/>
          <p:cNvGrpSpPr>
            <a:grpSpLocks/>
          </p:cNvGrpSpPr>
          <p:nvPr/>
        </p:nvGrpSpPr>
        <p:grpSpPr bwMode="auto">
          <a:xfrm>
            <a:off x="6195541" y="732350"/>
            <a:ext cx="5780127" cy="1408085"/>
            <a:chOff x="1404938" y="4130675"/>
            <a:chExt cx="6367462" cy="1551164"/>
          </a:xfrm>
        </p:grpSpPr>
        <p:graphicFrame>
          <p:nvGraphicFramePr>
            <p:cNvPr id="65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46532563"/>
                </p:ext>
              </p:extLst>
            </p:nvPr>
          </p:nvGraphicFramePr>
          <p:xfrm>
            <a:off x="1404938" y="4130675"/>
            <a:ext cx="6367462" cy="709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90" name="Equation" r:id="rId5" imgW="3733800" imgH="431800" progId="Equation.DSMT4">
                    <p:embed/>
                  </p:oleObj>
                </mc:Choice>
                <mc:Fallback>
                  <p:oleObj name="Equation" r:id="rId5" imgW="3733800" imgH="431800" progId="Equation.DSMT4">
                    <p:embed/>
                    <p:pic>
                      <p:nvPicPr>
                        <p:cNvPr id="18503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04938" y="4130675"/>
                          <a:ext cx="6367462" cy="7096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46108777"/>
                </p:ext>
              </p:extLst>
            </p:nvPr>
          </p:nvGraphicFramePr>
          <p:xfrm>
            <a:off x="1924118" y="5048426"/>
            <a:ext cx="5783264" cy="633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91" name="Equation" r:id="rId7" imgW="3822700" imgH="431800" progId="Equation.DSMT4">
                    <p:embed/>
                  </p:oleObj>
                </mc:Choice>
                <mc:Fallback>
                  <p:oleObj name="Equation" r:id="rId7" imgW="3822700" imgH="431800" progId="Equation.DSMT4">
                    <p:embed/>
                    <p:pic>
                      <p:nvPicPr>
                        <p:cNvPr id="18504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4118" y="5048426"/>
                          <a:ext cx="5783264" cy="6334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2777926"/>
              </p:ext>
            </p:extLst>
          </p:nvPr>
        </p:nvGraphicFramePr>
        <p:xfrm>
          <a:off x="6195541" y="2456999"/>
          <a:ext cx="2479675" cy="63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92" name="Equation" r:id="rId9" imgW="1714320" imgH="431640" progId="Equation.DSMT4">
                  <p:embed/>
                </p:oleObj>
              </mc:Choice>
              <mc:Fallback>
                <p:oleObj name="Equation" r:id="rId9" imgW="1714320" imgH="431640" progId="Equation.DSMT4">
                  <p:embed/>
                  <p:pic>
                    <p:nvPicPr>
                      <p:cNvPr id="1844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5541" y="2456999"/>
                        <a:ext cx="2479675" cy="633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0078179"/>
              </p:ext>
            </p:extLst>
          </p:nvPr>
        </p:nvGraphicFramePr>
        <p:xfrm>
          <a:off x="6049487" y="3772009"/>
          <a:ext cx="3317875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93" name="Equation" r:id="rId11" imgW="2387520" imgH="469800" progId="Equation.DSMT4">
                  <p:embed/>
                </p:oleObj>
              </mc:Choice>
              <mc:Fallback>
                <p:oleObj name="Equation" r:id="rId11" imgW="2387520" imgH="469800" progId="Equation.DSMT4">
                  <p:embed/>
                  <p:pic>
                    <p:nvPicPr>
                      <p:cNvPr id="1844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9487" y="3772009"/>
                        <a:ext cx="3317875" cy="65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" name="Picture 65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359" y="5329671"/>
            <a:ext cx="5639575" cy="1162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2" name="Group 71"/>
          <p:cNvGrpSpPr/>
          <p:nvPr/>
        </p:nvGrpSpPr>
        <p:grpSpPr>
          <a:xfrm>
            <a:off x="2643097" y="5719482"/>
            <a:ext cx="431229" cy="458998"/>
            <a:chOff x="1366468" y="2404102"/>
            <a:chExt cx="312392" cy="332509"/>
          </a:xfrm>
        </p:grpSpPr>
        <p:sp>
          <p:nvSpPr>
            <p:cNvPr id="73" name="Oval 72"/>
            <p:cNvSpPr/>
            <p:nvPr/>
          </p:nvSpPr>
          <p:spPr>
            <a:xfrm>
              <a:off x="1366468" y="2404102"/>
              <a:ext cx="312392" cy="33250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Connector 73"/>
            <p:cNvCxnSpPr/>
            <p:nvPr/>
          </p:nvCxnSpPr>
          <p:spPr>
            <a:xfrm>
              <a:off x="1374624" y="2570356"/>
              <a:ext cx="28488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Straight Arrow Connector 67"/>
          <p:cNvCxnSpPr/>
          <p:nvPr/>
        </p:nvCxnSpPr>
        <p:spPr>
          <a:xfrm>
            <a:off x="2930154" y="3460376"/>
            <a:ext cx="0" cy="186929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79" name="Group 78"/>
          <p:cNvGrpSpPr/>
          <p:nvPr/>
        </p:nvGrpSpPr>
        <p:grpSpPr>
          <a:xfrm>
            <a:off x="270299" y="5662065"/>
            <a:ext cx="1647567" cy="516415"/>
            <a:chOff x="8801530" y="1333317"/>
            <a:chExt cx="2679509" cy="516415"/>
          </a:xfrm>
        </p:grpSpPr>
        <p:sp>
          <p:nvSpPr>
            <p:cNvPr id="80" name="Rounded Rectangle 79"/>
            <p:cNvSpPr/>
            <p:nvPr/>
          </p:nvSpPr>
          <p:spPr>
            <a:xfrm>
              <a:off x="8801530" y="1333317"/>
              <a:ext cx="2679509" cy="516415"/>
            </a:xfrm>
            <a:prstGeom prst="roundRect">
              <a:avLst>
                <a:gd name="adj" fmla="val 50000"/>
              </a:avLst>
            </a:prstGeom>
            <a:solidFill>
              <a:srgbClr val="FF596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8978167" y="1386571"/>
              <a:ext cx="2393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Point charge</a:t>
              </a:r>
            </a:p>
          </p:txBody>
        </p:sp>
      </p:grpSp>
      <p:cxnSp>
        <p:nvCxnSpPr>
          <p:cNvPr id="61" name="Straight Arrow Connector 60"/>
          <p:cNvCxnSpPr/>
          <p:nvPr/>
        </p:nvCxnSpPr>
        <p:spPr>
          <a:xfrm flipH="1">
            <a:off x="8937812" y="3498599"/>
            <a:ext cx="806823" cy="39203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9367362" y="2773705"/>
            <a:ext cx="2690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Coulomb Interaction between hole and anion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CBDEB2D-9A3F-418B-8CC0-206D82551588}"/>
              </a:ext>
            </a:extLst>
          </p:cNvPr>
          <p:cNvSpPr txBox="1"/>
          <p:nvPr/>
        </p:nvSpPr>
        <p:spPr>
          <a:xfrm>
            <a:off x="11365453" y="6412746"/>
            <a:ext cx="69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04703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091562" y="-27137"/>
            <a:ext cx="59872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/>
              <a:t>Origin and nature of </a:t>
            </a:r>
            <a:r>
              <a:rPr lang="en-US" altLang="en-US" sz="2400" b="1" dirty="0" err="1"/>
              <a:t>Polaron</a:t>
            </a:r>
            <a:r>
              <a:rPr lang="en-US" altLang="en-US" sz="2400" b="1" dirty="0"/>
              <a:t> Peaks </a:t>
            </a:r>
            <a:r>
              <a:rPr lang="en-US" altLang="en-US" sz="2400" b="1" dirty="0">
                <a:solidFill>
                  <a:srgbClr val="FF0000"/>
                </a:solidFill>
              </a:rPr>
              <a:t>A</a:t>
            </a:r>
            <a:r>
              <a:rPr lang="en-US" altLang="en-US" sz="2400" b="1" dirty="0"/>
              <a:t> and </a:t>
            </a:r>
            <a:r>
              <a:rPr lang="en-US" altLang="en-US" sz="2400" b="1" dirty="0">
                <a:solidFill>
                  <a:srgbClr val="3366FF"/>
                </a:solidFill>
              </a:rPr>
              <a:t>B</a:t>
            </a:r>
          </a:p>
        </p:txBody>
      </p:sp>
      <p:sp>
        <p:nvSpPr>
          <p:cNvPr id="33" name="Freeform 136">
            <a:extLst>
              <a:ext uri="{FF2B5EF4-FFF2-40B4-BE49-F238E27FC236}">
                <a16:creationId xmlns:a16="http://schemas.microsoft.com/office/drawing/2014/main" id="{19091789-D3AC-420F-8397-53F2E5F1A91E}"/>
              </a:ext>
            </a:extLst>
          </p:cNvPr>
          <p:cNvSpPr>
            <a:spLocks noEditPoints="1"/>
          </p:cNvSpPr>
          <p:nvPr/>
        </p:nvSpPr>
        <p:spPr bwMode="auto">
          <a:xfrm flipV="1">
            <a:off x="2361415" y="2572193"/>
            <a:ext cx="163885" cy="45719"/>
          </a:xfrm>
          <a:custGeom>
            <a:avLst/>
            <a:gdLst>
              <a:gd name="T0" fmla="*/ 40 w 398"/>
              <a:gd name="T1" fmla="*/ 21 h 50"/>
              <a:gd name="T2" fmla="*/ 358 w 398"/>
              <a:gd name="T3" fmla="*/ 23 h 50"/>
              <a:gd name="T4" fmla="*/ 358 w 398"/>
              <a:gd name="T5" fmla="*/ 29 h 50"/>
              <a:gd name="T6" fmla="*/ 40 w 398"/>
              <a:gd name="T7" fmla="*/ 27 h 50"/>
              <a:gd name="T8" fmla="*/ 40 w 398"/>
              <a:gd name="T9" fmla="*/ 21 h 50"/>
              <a:gd name="T10" fmla="*/ 48 w 398"/>
              <a:gd name="T11" fmla="*/ 48 h 50"/>
              <a:gd name="T12" fmla="*/ 0 w 398"/>
              <a:gd name="T13" fmla="*/ 24 h 50"/>
              <a:gd name="T14" fmla="*/ 48 w 398"/>
              <a:gd name="T15" fmla="*/ 0 h 50"/>
              <a:gd name="T16" fmla="*/ 48 w 398"/>
              <a:gd name="T17" fmla="*/ 48 h 50"/>
              <a:gd name="T18" fmla="*/ 350 w 398"/>
              <a:gd name="T19" fmla="*/ 2 h 50"/>
              <a:gd name="T20" fmla="*/ 398 w 398"/>
              <a:gd name="T21" fmla="*/ 26 h 50"/>
              <a:gd name="T22" fmla="*/ 350 w 398"/>
              <a:gd name="T23" fmla="*/ 50 h 50"/>
              <a:gd name="T24" fmla="*/ 350 w 398"/>
              <a:gd name="T25" fmla="*/ 2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98" h="50">
                <a:moveTo>
                  <a:pt x="40" y="21"/>
                </a:moveTo>
                <a:lnTo>
                  <a:pt x="358" y="23"/>
                </a:lnTo>
                <a:lnTo>
                  <a:pt x="358" y="29"/>
                </a:lnTo>
                <a:lnTo>
                  <a:pt x="40" y="27"/>
                </a:lnTo>
                <a:lnTo>
                  <a:pt x="40" y="21"/>
                </a:lnTo>
                <a:close/>
                <a:moveTo>
                  <a:pt x="48" y="48"/>
                </a:moveTo>
                <a:lnTo>
                  <a:pt x="0" y="24"/>
                </a:lnTo>
                <a:lnTo>
                  <a:pt x="48" y="0"/>
                </a:lnTo>
                <a:lnTo>
                  <a:pt x="48" y="48"/>
                </a:lnTo>
                <a:close/>
                <a:moveTo>
                  <a:pt x="350" y="2"/>
                </a:moveTo>
                <a:lnTo>
                  <a:pt x="398" y="26"/>
                </a:lnTo>
                <a:lnTo>
                  <a:pt x="350" y="50"/>
                </a:lnTo>
                <a:lnTo>
                  <a:pt x="350" y="2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1197115" y="670016"/>
            <a:ext cx="3284236" cy="646331"/>
            <a:chOff x="8801530" y="1283572"/>
            <a:chExt cx="2679509" cy="619499"/>
          </a:xfrm>
        </p:grpSpPr>
        <p:sp>
          <p:nvSpPr>
            <p:cNvPr id="39" name="Rounded Rectangle 38"/>
            <p:cNvSpPr/>
            <p:nvPr/>
          </p:nvSpPr>
          <p:spPr>
            <a:xfrm>
              <a:off x="8801530" y="1333317"/>
              <a:ext cx="2679509" cy="516415"/>
            </a:xfrm>
            <a:prstGeom prst="roundRect">
              <a:avLst>
                <a:gd name="adj" fmla="val 50000"/>
              </a:avLst>
            </a:prstGeom>
            <a:solidFill>
              <a:srgbClr val="FF596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927628" y="1283572"/>
              <a:ext cx="2544968" cy="619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P3HT Chain having 10 thiophene units</a:t>
              </a:r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7148679" y="1752678"/>
            <a:ext cx="1571105" cy="0"/>
            <a:chOff x="7148679" y="1752678"/>
            <a:chExt cx="1571105" cy="0"/>
          </a:xfrm>
        </p:grpSpPr>
        <p:cxnSp>
          <p:nvCxnSpPr>
            <p:cNvPr id="43" name="Straight Connector 42"/>
            <p:cNvCxnSpPr/>
            <p:nvPr/>
          </p:nvCxnSpPr>
          <p:spPr>
            <a:xfrm>
              <a:off x="7148679" y="1752678"/>
              <a:ext cx="64008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8079704" y="1752678"/>
              <a:ext cx="64008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/>
          <p:cNvGrpSpPr/>
          <p:nvPr/>
        </p:nvGrpSpPr>
        <p:grpSpPr>
          <a:xfrm>
            <a:off x="6242591" y="1752678"/>
            <a:ext cx="3366655" cy="0"/>
            <a:chOff x="6242591" y="1752678"/>
            <a:chExt cx="3366655" cy="0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6242591" y="1752678"/>
              <a:ext cx="64008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8969166" y="1752678"/>
              <a:ext cx="64008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Straight Connector 45"/>
          <p:cNvCxnSpPr/>
          <p:nvPr/>
        </p:nvCxnSpPr>
        <p:spPr>
          <a:xfrm>
            <a:off x="9833690" y="1752678"/>
            <a:ext cx="6400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78315" y="1752678"/>
            <a:ext cx="6400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 rot="16200000">
            <a:off x="3793105" y="2336844"/>
            <a:ext cx="1339754" cy="516415"/>
            <a:chOff x="159222" y="1433673"/>
            <a:chExt cx="2679509" cy="516415"/>
          </a:xfrm>
        </p:grpSpPr>
        <p:sp>
          <p:nvSpPr>
            <p:cNvPr id="48" name="Rounded Rectangle 47"/>
            <p:cNvSpPr/>
            <p:nvPr/>
          </p:nvSpPr>
          <p:spPr>
            <a:xfrm>
              <a:off x="159222" y="1433673"/>
              <a:ext cx="2679509" cy="516415"/>
            </a:xfrm>
            <a:prstGeom prst="roundRect">
              <a:avLst>
                <a:gd name="adj" fmla="val 50000"/>
              </a:avLst>
            </a:prstGeom>
            <a:solidFill>
              <a:srgbClr val="FF596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71324" y="1492966"/>
              <a:ext cx="1733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Energy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1679362" y="1886494"/>
            <a:ext cx="8290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anion</a:t>
            </a:r>
            <a:endParaRPr 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5409085" y="1076462"/>
            <a:ext cx="447558" cy="646331"/>
            <a:chOff x="255006" y="775145"/>
            <a:chExt cx="447558" cy="646331"/>
          </a:xfrm>
        </p:grpSpPr>
        <p:sp>
          <p:nvSpPr>
            <p:cNvPr id="53" name="Oval 52"/>
            <p:cNvSpPr/>
            <p:nvPr/>
          </p:nvSpPr>
          <p:spPr>
            <a:xfrm>
              <a:off x="322589" y="945051"/>
              <a:ext cx="312392" cy="33250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2"/>
            <p:cNvSpPr txBox="1">
              <a:spLocks noChangeArrowheads="1"/>
            </p:cNvSpPr>
            <p:nvPr/>
          </p:nvSpPr>
          <p:spPr bwMode="auto">
            <a:xfrm>
              <a:off x="255006" y="775145"/>
              <a:ext cx="44755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3600" b="1" dirty="0"/>
                <a:t>+</a:t>
              </a: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7516787" y="1775234"/>
            <a:ext cx="915462" cy="1258720"/>
            <a:chOff x="6306255" y="1762240"/>
            <a:chExt cx="915462" cy="1258720"/>
          </a:xfrm>
        </p:grpSpPr>
        <p:grpSp>
          <p:nvGrpSpPr>
            <p:cNvPr id="75" name="Group 74"/>
            <p:cNvGrpSpPr/>
            <p:nvPr/>
          </p:nvGrpSpPr>
          <p:grpSpPr>
            <a:xfrm>
              <a:off x="6587343" y="1995794"/>
              <a:ext cx="281829" cy="1025166"/>
              <a:chOff x="6596453" y="1773697"/>
              <a:chExt cx="281829" cy="1025166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6596453" y="1773697"/>
                <a:ext cx="281829" cy="1025166"/>
                <a:chOff x="255006" y="396310"/>
                <a:chExt cx="281829" cy="1025166"/>
              </a:xfrm>
            </p:grpSpPr>
            <p:sp>
              <p:nvSpPr>
                <p:cNvPr id="57" name="Oval 56"/>
                <p:cNvSpPr/>
                <p:nvPr/>
              </p:nvSpPr>
              <p:spPr>
                <a:xfrm>
                  <a:off x="284453" y="396310"/>
                  <a:ext cx="252382" cy="2890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TextBox 2"/>
                <p:cNvSpPr txBox="1">
                  <a:spLocks noChangeArrowheads="1"/>
                </p:cNvSpPr>
                <p:nvPr/>
              </p:nvSpPr>
              <p:spPr bwMode="auto">
                <a:xfrm>
                  <a:off x="255006" y="775145"/>
                  <a:ext cx="184731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3600" b="1" dirty="0"/>
                </a:p>
              </p:txBody>
            </p:sp>
          </p:grpSp>
          <p:cxnSp>
            <p:nvCxnSpPr>
              <p:cNvPr id="73" name="Straight Connector 72"/>
              <p:cNvCxnSpPr>
                <a:cxnSpLocks/>
              </p:cNvCxnSpPr>
              <p:nvPr/>
            </p:nvCxnSpPr>
            <p:spPr>
              <a:xfrm>
                <a:off x="6665750" y="1929832"/>
                <a:ext cx="194088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8" name="Straight Arrow Connector 77"/>
            <p:cNvCxnSpPr>
              <a:cxnSpLocks/>
            </p:cNvCxnSpPr>
            <p:nvPr/>
          </p:nvCxnSpPr>
          <p:spPr>
            <a:xfrm flipH="1">
              <a:off x="6748099" y="1762240"/>
              <a:ext cx="1" cy="254712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cxnSpLocks/>
            </p:cNvCxnSpPr>
            <p:nvPr/>
          </p:nvCxnSpPr>
          <p:spPr>
            <a:xfrm>
              <a:off x="6306255" y="1807730"/>
              <a:ext cx="228080" cy="243762"/>
            </a:xfrm>
            <a:prstGeom prst="line">
              <a:avLst/>
            </a:prstGeom>
            <a:ln w="19050">
              <a:prstDash val="sys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cxnSpLocks/>
            </p:cNvCxnSpPr>
            <p:nvPr/>
          </p:nvCxnSpPr>
          <p:spPr>
            <a:xfrm flipV="1">
              <a:off x="6959971" y="1801562"/>
              <a:ext cx="261746" cy="281893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/>
          <p:cNvGrpSpPr/>
          <p:nvPr/>
        </p:nvGrpSpPr>
        <p:grpSpPr>
          <a:xfrm>
            <a:off x="2517914" y="1496383"/>
            <a:ext cx="641231" cy="2146528"/>
            <a:chOff x="2517914" y="1496383"/>
            <a:chExt cx="641231" cy="2146528"/>
          </a:xfrm>
        </p:grpSpPr>
        <p:grpSp>
          <p:nvGrpSpPr>
            <p:cNvPr id="87" name="Group 86"/>
            <p:cNvGrpSpPr/>
            <p:nvPr/>
          </p:nvGrpSpPr>
          <p:grpSpPr>
            <a:xfrm>
              <a:off x="2517914" y="1535209"/>
              <a:ext cx="181991" cy="2107702"/>
              <a:chOff x="2517914" y="1535209"/>
              <a:chExt cx="181991" cy="2107702"/>
            </a:xfrm>
          </p:grpSpPr>
          <p:sp>
            <p:nvSpPr>
              <p:cNvPr id="9" name="Line 7">
                <a:extLst>
                  <a:ext uri="{FF2B5EF4-FFF2-40B4-BE49-F238E27FC236}">
                    <a16:creationId xmlns:a16="http://schemas.microsoft.com/office/drawing/2014/main" id="{FA2CAF0F-FF85-495F-8FDA-8B8513833A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08910" y="1607698"/>
                <a:ext cx="0" cy="1998966"/>
              </a:xfrm>
              <a:prstGeom prst="line">
                <a:avLst/>
              </a:prstGeom>
              <a:noFill/>
              <a:ln w="19050" cap="flat">
                <a:solidFill>
                  <a:srgbClr val="4A7EB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Oval 8">
                <a:extLst>
                  <a:ext uri="{FF2B5EF4-FFF2-40B4-BE49-F238E27FC236}">
                    <a16:creationId xmlns:a16="http://schemas.microsoft.com/office/drawing/2014/main" id="{65A64D62-283D-4A21-9AD5-815F30793B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7914" y="1971248"/>
                <a:ext cx="181991" cy="146079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Oval 9">
                <a:extLst>
                  <a:ext uri="{FF2B5EF4-FFF2-40B4-BE49-F238E27FC236}">
                    <a16:creationId xmlns:a16="http://schemas.microsoft.com/office/drawing/2014/main" id="{73717F57-DA71-4C2A-A5B5-6E0158FFA6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7914" y="1971248"/>
                <a:ext cx="181991" cy="146079"/>
              </a:xfrm>
              <a:prstGeom prst="ellipse">
                <a:avLst/>
              </a:prstGeom>
              <a:noFill/>
              <a:ln w="25400" cap="flat">
                <a:solidFill>
                  <a:srgbClr val="385D8A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Oval 10">
                <a:extLst>
                  <a:ext uri="{FF2B5EF4-FFF2-40B4-BE49-F238E27FC236}">
                    <a16:creationId xmlns:a16="http://schemas.microsoft.com/office/drawing/2014/main" id="{7CD4DB57-6EEF-47F0-A708-5F0E2B9087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7914" y="2189816"/>
                <a:ext cx="181991" cy="144980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Oval 11">
                <a:extLst>
                  <a:ext uri="{FF2B5EF4-FFF2-40B4-BE49-F238E27FC236}">
                    <a16:creationId xmlns:a16="http://schemas.microsoft.com/office/drawing/2014/main" id="{396A5B0C-DBDD-4505-940B-E601FD41B2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7914" y="2189816"/>
                <a:ext cx="181991" cy="144980"/>
              </a:xfrm>
              <a:prstGeom prst="ellipse">
                <a:avLst/>
              </a:prstGeom>
              <a:noFill/>
              <a:ln w="25400" cap="flat">
                <a:solidFill>
                  <a:srgbClr val="385D8A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Oval 12">
                <a:extLst>
                  <a:ext uri="{FF2B5EF4-FFF2-40B4-BE49-F238E27FC236}">
                    <a16:creationId xmlns:a16="http://schemas.microsoft.com/office/drawing/2014/main" id="{6D0A515F-C9F6-4BF4-9269-F8D3FA7704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7914" y="2407285"/>
                <a:ext cx="181991" cy="146079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Oval 13">
                <a:extLst>
                  <a:ext uri="{FF2B5EF4-FFF2-40B4-BE49-F238E27FC236}">
                    <a16:creationId xmlns:a16="http://schemas.microsoft.com/office/drawing/2014/main" id="{2724D800-CD71-4016-B754-BFF02E0D2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7914" y="2407285"/>
                <a:ext cx="181991" cy="146079"/>
              </a:xfrm>
              <a:prstGeom prst="ellipse">
                <a:avLst/>
              </a:prstGeom>
              <a:noFill/>
              <a:ln w="25400" cap="flat">
                <a:solidFill>
                  <a:srgbClr val="385D8A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Oval 14">
                <a:extLst>
                  <a:ext uri="{FF2B5EF4-FFF2-40B4-BE49-F238E27FC236}">
                    <a16:creationId xmlns:a16="http://schemas.microsoft.com/office/drawing/2014/main" id="{41499D5D-634A-4568-B5BD-7DC448CC10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7914" y="2624756"/>
                <a:ext cx="181991" cy="146079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Oval 15">
                <a:extLst>
                  <a:ext uri="{FF2B5EF4-FFF2-40B4-BE49-F238E27FC236}">
                    <a16:creationId xmlns:a16="http://schemas.microsoft.com/office/drawing/2014/main" id="{A565D7A0-B408-4958-ADB4-1B44D0592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7914" y="2624756"/>
                <a:ext cx="181991" cy="146079"/>
              </a:xfrm>
              <a:prstGeom prst="ellipse">
                <a:avLst/>
              </a:prstGeom>
              <a:noFill/>
              <a:ln w="25400" cap="flat">
                <a:solidFill>
                  <a:srgbClr val="385D8A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Oval 16">
                <a:extLst>
                  <a:ext uri="{FF2B5EF4-FFF2-40B4-BE49-F238E27FC236}">
                    <a16:creationId xmlns:a16="http://schemas.microsoft.com/office/drawing/2014/main" id="{5E6512D6-ECDE-4DD4-8D3B-CDF121FBBB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7914" y="2843324"/>
                <a:ext cx="181991" cy="144980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Oval 17">
                <a:extLst>
                  <a:ext uri="{FF2B5EF4-FFF2-40B4-BE49-F238E27FC236}">
                    <a16:creationId xmlns:a16="http://schemas.microsoft.com/office/drawing/2014/main" id="{3CA720A0-A49D-4112-A0E5-4D70DC0B2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7914" y="2843324"/>
                <a:ext cx="181991" cy="144980"/>
              </a:xfrm>
              <a:prstGeom prst="ellipse">
                <a:avLst/>
              </a:prstGeom>
              <a:noFill/>
              <a:ln w="25400" cap="flat">
                <a:solidFill>
                  <a:srgbClr val="385D8A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Oval 18">
                <a:extLst>
                  <a:ext uri="{FF2B5EF4-FFF2-40B4-BE49-F238E27FC236}">
                    <a16:creationId xmlns:a16="http://schemas.microsoft.com/office/drawing/2014/main" id="{0A79772B-14F7-4455-AA4F-527D365CDA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7914" y="3061892"/>
                <a:ext cx="181991" cy="144980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Oval 19">
                <a:extLst>
                  <a:ext uri="{FF2B5EF4-FFF2-40B4-BE49-F238E27FC236}">
                    <a16:creationId xmlns:a16="http://schemas.microsoft.com/office/drawing/2014/main" id="{C72BC473-4AC7-48C5-B98A-6F10DB85E1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7914" y="3061892"/>
                <a:ext cx="181991" cy="144980"/>
              </a:xfrm>
              <a:prstGeom prst="ellipse">
                <a:avLst/>
              </a:prstGeom>
              <a:noFill/>
              <a:ln w="25400" cap="flat">
                <a:solidFill>
                  <a:srgbClr val="385D8A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Oval 20">
                <a:extLst>
                  <a:ext uri="{FF2B5EF4-FFF2-40B4-BE49-F238E27FC236}">
                    <a16:creationId xmlns:a16="http://schemas.microsoft.com/office/drawing/2014/main" id="{A23003EC-30F5-4350-A88E-2ECD5C22B7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7914" y="3279362"/>
                <a:ext cx="181991" cy="146079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Oval 21">
                <a:extLst>
                  <a:ext uri="{FF2B5EF4-FFF2-40B4-BE49-F238E27FC236}">
                    <a16:creationId xmlns:a16="http://schemas.microsoft.com/office/drawing/2014/main" id="{5687B3AC-B4F9-4C3A-8E7F-AE59E727F8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7914" y="3279362"/>
                <a:ext cx="181991" cy="146079"/>
              </a:xfrm>
              <a:prstGeom prst="ellipse">
                <a:avLst/>
              </a:prstGeom>
              <a:noFill/>
              <a:ln w="25400" cap="flat">
                <a:solidFill>
                  <a:srgbClr val="385D8A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Oval 22">
                <a:extLst>
                  <a:ext uri="{FF2B5EF4-FFF2-40B4-BE49-F238E27FC236}">
                    <a16:creationId xmlns:a16="http://schemas.microsoft.com/office/drawing/2014/main" id="{23D25FF8-65C5-47F2-8432-A00D987702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7914" y="1752678"/>
                <a:ext cx="181991" cy="146079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Oval 23">
                <a:extLst>
                  <a:ext uri="{FF2B5EF4-FFF2-40B4-BE49-F238E27FC236}">
                    <a16:creationId xmlns:a16="http://schemas.microsoft.com/office/drawing/2014/main" id="{AE112C60-5E8F-410A-AA13-D684FE924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7914" y="1752678"/>
                <a:ext cx="181991" cy="146079"/>
              </a:xfrm>
              <a:prstGeom prst="ellipse">
                <a:avLst/>
              </a:prstGeom>
              <a:noFill/>
              <a:ln w="25400" cap="flat">
                <a:solidFill>
                  <a:srgbClr val="385D8A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Oval 24">
                <a:extLst>
                  <a:ext uri="{FF2B5EF4-FFF2-40B4-BE49-F238E27FC236}">
                    <a16:creationId xmlns:a16="http://schemas.microsoft.com/office/drawing/2014/main" id="{DF9F6FB9-3C8F-4F89-BBDF-FC76BB4AEF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7914" y="1535209"/>
                <a:ext cx="181991" cy="144980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Oval 25">
                <a:extLst>
                  <a:ext uri="{FF2B5EF4-FFF2-40B4-BE49-F238E27FC236}">
                    <a16:creationId xmlns:a16="http://schemas.microsoft.com/office/drawing/2014/main" id="{3250F3D1-7B5E-4C41-B482-CF0059FBA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7914" y="1535209"/>
                <a:ext cx="181991" cy="144980"/>
              </a:xfrm>
              <a:prstGeom prst="ellipse">
                <a:avLst/>
              </a:prstGeom>
              <a:noFill/>
              <a:ln w="25400" cap="flat">
                <a:solidFill>
                  <a:srgbClr val="385D8A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Oval 26">
                <a:extLst>
                  <a:ext uri="{FF2B5EF4-FFF2-40B4-BE49-F238E27FC236}">
                    <a16:creationId xmlns:a16="http://schemas.microsoft.com/office/drawing/2014/main" id="{6B1B7DE5-2A36-417D-9296-AE2C02D063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7914" y="3497931"/>
                <a:ext cx="181991" cy="144980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Oval 27">
                <a:extLst>
                  <a:ext uri="{FF2B5EF4-FFF2-40B4-BE49-F238E27FC236}">
                    <a16:creationId xmlns:a16="http://schemas.microsoft.com/office/drawing/2014/main" id="{DDD099DA-B210-4308-B5B2-5958BE28B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7914" y="3497931"/>
                <a:ext cx="181991" cy="144980"/>
              </a:xfrm>
              <a:prstGeom prst="ellipse">
                <a:avLst/>
              </a:prstGeom>
              <a:noFill/>
              <a:ln w="25400" cap="flat">
                <a:solidFill>
                  <a:srgbClr val="385D8A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Rectangle 34">
                <a:extLst>
                  <a:ext uri="{FF2B5EF4-FFF2-40B4-BE49-F238E27FC236}">
                    <a16:creationId xmlns:a16="http://schemas.microsoft.com/office/drawing/2014/main" id="{0419C325-D17C-4B75-936D-487521BBE6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6872" y="1931708"/>
                <a:ext cx="78" cy="1916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>
              <a:off x="2711587" y="1496383"/>
              <a:ext cx="447558" cy="646331"/>
              <a:chOff x="255006" y="775145"/>
              <a:chExt cx="447558" cy="646331"/>
            </a:xfrm>
          </p:grpSpPr>
          <p:sp>
            <p:nvSpPr>
              <p:cNvPr id="89" name="Oval 88"/>
              <p:cNvSpPr/>
              <p:nvPr/>
            </p:nvSpPr>
            <p:spPr>
              <a:xfrm>
                <a:off x="322589" y="945051"/>
                <a:ext cx="312392" cy="3325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TextBox 2"/>
              <p:cNvSpPr txBox="1">
                <a:spLocks noChangeArrowheads="1"/>
              </p:cNvSpPr>
              <p:nvPr/>
            </p:nvSpPr>
            <p:spPr bwMode="auto">
              <a:xfrm>
                <a:off x="255006" y="775145"/>
                <a:ext cx="447558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3600" b="1" dirty="0"/>
                  <a:t>+</a:t>
                </a:r>
              </a:p>
            </p:txBody>
          </p:sp>
        </p:grpSp>
      </p:grpSp>
      <p:cxnSp>
        <p:nvCxnSpPr>
          <p:cNvPr id="98" name="Straight Arrow Connector 97"/>
          <p:cNvCxnSpPr/>
          <p:nvPr/>
        </p:nvCxnSpPr>
        <p:spPr>
          <a:xfrm flipV="1">
            <a:off x="4912659" y="832222"/>
            <a:ext cx="0" cy="50521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V="1">
            <a:off x="4907456" y="5884373"/>
            <a:ext cx="587708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oup 109"/>
          <p:cNvGrpSpPr/>
          <p:nvPr/>
        </p:nvGrpSpPr>
        <p:grpSpPr>
          <a:xfrm>
            <a:off x="6110566" y="6063888"/>
            <a:ext cx="3559347" cy="516415"/>
            <a:chOff x="159222" y="1433673"/>
            <a:chExt cx="2679509" cy="516415"/>
          </a:xfrm>
        </p:grpSpPr>
        <p:sp>
          <p:nvSpPr>
            <p:cNvPr id="111" name="Rounded Rectangle 110"/>
            <p:cNvSpPr/>
            <p:nvPr/>
          </p:nvSpPr>
          <p:spPr>
            <a:xfrm>
              <a:off x="159222" y="1433673"/>
              <a:ext cx="2679509" cy="516415"/>
            </a:xfrm>
            <a:prstGeom prst="roundRect">
              <a:avLst>
                <a:gd name="adj" fmla="val 50000"/>
              </a:avLst>
            </a:prstGeom>
            <a:solidFill>
              <a:srgbClr val="FF596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492668" y="1489432"/>
              <a:ext cx="21507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Position along the chain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7253302" y="694018"/>
            <a:ext cx="4938698" cy="516415"/>
            <a:chOff x="8801530" y="1333317"/>
            <a:chExt cx="2679509" cy="516415"/>
          </a:xfrm>
        </p:grpSpPr>
        <p:sp>
          <p:nvSpPr>
            <p:cNvPr id="114" name="Rounded Rectangle 113"/>
            <p:cNvSpPr/>
            <p:nvPr/>
          </p:nvSpPr>
          <p:spPr>
            <a:xfrm>
              <a:off x="8801530" y="1333317"/>
              <a:ext cx="2679509" cy="516415"/>
            </a:xfrm>
            <a:prstGeom prst="roundRect">
              <a:avLst>
                <a:gd name="adj" fmla="val 50000"/>
              </a:avLst>
            </a:prstGeom>
            <a:solidFill>
              <a:srgbClr val="FF596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8880214" y="1384951"/>
              <a:ext cx="24834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Coulomb Interaction isolates 2 </a:t>
              </a:r>
              <a:r>
                <a:rPr lang="en-US" b="1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polaron</a:t>
              </a:r>
              <a:r>
                <a:rPr lang="en-US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 levels</a:t>
              </a: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2027444" y="2405938"/>
            <a:ext cx="312392" cy="332509"/>
            <a:chOff x="1366468" y="2404102"/>
            <a:chExt cx="312392" cy="332509"/>
          </a:xfrm>
        </p:grpSpPr>
        <p:sp>
          <p:nvSpPr>
            <p:cNvPr id="118" name="Oval 117"/>
            <p:cNvSpPr/>
            <p:nvPr/>
          </p:nvSpPr>
          <p:spPr>
            <a:xfrm>
              <a:off x="1366468" y="2404102"/>
              <a:ext cx="312392" cy="33250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" name="Straight Connector 118"/>
            <p:cNvCxnSpPr/>
            <p:nvPr/>
          </p:nvCxnSpPr>
          <p:spPr>
            <a:xfrm>
              <a:off x="1374624" y="2570356"/>
              <a:ext cx="28488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Arc 169"/>
          <p:cNvSpPr/>
          <p:nvPr/>
        </p:nvSpPr>
        <p:spPr>
          <a:xfrm rot="16200000">
            <a:off x="7650788" y="4644728"/>
            <a:ext cx="605451" cy="589970"/>
          </a:xfrm>
          <a:prstGeom prst="arc">
            <a:avLst>
              <a:gd name="adj1" fmla="val 16200000"/>
              <a:gd name="adj2" fmla="val 5060149"/>
            </a:avLst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extBox 170"/>
          <p:cNvSpPr txBox="1"/>
          <p:nvPr/>
        </p:nvSpPr>
        <p:spPr>
          <a:xfrm>
            <a:off x="6859883" y="4605729"/>
            <a:ext cx="317716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8723545" y="4646766"/>
            <a:ext cx="425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</a:p>
        </p:txBody>
      </p:sp>
      <p:grpSp>
        <p:nvGrpSpPr>
          <p:cNvPr id="174" name="Group 173"/>
          <p:cNvGrpSpPr/>
          <p:nvPr/>
        </p:nvGrpSpPr>
        <p:grpSpPr>
          <a:xfrm>
            <a:off x="7177599" y="3929102"/>
            <a:ext cx="1473665" cy="707886"/>
            <a:chOff x="8801530" y="1304457"/>
            <a:chExt cx="2679509" cy="707886"/>
          </a:xfrm>
        </p:grpSpPr>
        <p:sp>
          <p:nvSpPr>
            <p:cNvPr id="175" name="Rounded Rectangle 174"/>
            <p:cNvSpPr/>
            <p:nvPr/>
          </p:nvSpPr>
          <p:spPr>
            <a:xfrm>
              <a:off x="8801530" y="1333317"/>
              <a:ext cx="2679509" cy="516415"/>
            </a:xfrm>
            <a:prstGeom prst="roundRect">
              <a:avLst>
                <a:gd name="adj" fmla="val 50000"/>
              </a:avLst>
            </a:prstGeom>
            <a:solidFill>
              <a:srgbClr val="FF596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8971185" y="1304457"/>
              <a:ext cx="23401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sz="2400" b="1" baseline="-25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intrachain</a:t>
              </a:r>
              <a:endParaRPr lang="en-US" sz="2400" b="1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BEABED7A-EC49-437D-A70F-1DC0BB5318F5}"/>
              </a:ext>
            </a:extLst>
          </p:cNvPr>
          <p:cNvSpPr txBox="1"/>
          <p:nvPr/>
        </p:nvSpPr>
        <p:spPr>
          <a:xfrm>
            <a:off x="5998053" y="4808696"/>
            <a:ext cx="564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32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460DAC-6390-41DC-8A29-F15F4BC14168}"/>
              </a:ext>
            </a:extLst>
          </p:cNvPr>
          <p:cNvSpPr txBox="1"/>
          <p:nvPr/>
        </p:nvSpPr>
        <p:spPr>
          <a:xfrm>
            <a:off x="474861" y="4899868"/>
            <a:ext cx="3340042" cy="1682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and II are in resonance and electronically coupled by the hole transfer integral</a:t>
            </a:r>
          </a:p>
          <a:p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D740A0-BC91-42D5-A684-054166603D8F}"/>
              </a:ext>
            </a:extLst>
          </p:cNvPr>
          <p:cNvSpPr txBox="1"/>
          <p:nvPr/>
        </p:nvSpPr>
        <p:spPr>
          <a:xfrm>
            <a:off x="1705507" y="2720035"/>
            <a:ext cx="99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 nm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C8A474C-F49F-45C0-A06F-16A5CCFC5719}"/>
              </a:ext>
            </a:extLst>
          </p:cNvPr>
          <p:cNvSpPr txBox="1"/>
          <p:nvPr/>
        </p:nvSpPr>
        <p:spPr>
          <a:xfrm>
            <a:off x="8399744" y="1775234"/>
            <a:ext cx="99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 nm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9E6B249-8398-44A4-9407-27D3F3D8A8CF}"/>
              </a:ext>
            </a:extLst>
          </p:cNvPr>
          <p:cNvSpPr txBox="1"/>
          <p:nvPr/>
        </p:nvSpPr>
        <p:spPr>
          <a:xfrm>
            <a:off x="11365453" y="6412746"/>
            <a:ext cx="69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52542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4.44444E-6 L -1.25E-6 0.47453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727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22222E-6 L 3.54167E-6 0.47361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681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4.44444E-6 L 0.00404 0.09792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3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50" grpId="0"/>
      <p:bldP spid="170" grpId="0" animBg="1"/>
      <p:bldP spid="171" grpId="0"/>
      <p:bldP spid="172" grpId="0"/>
      <p:bldP spid="81" grpId="0"/>
      <p:bldP spid="31" grpId="0"/>
      <p:bldP spid="3" grpId="0"/>
      <p:bldP spid="79" grpId="0"/>
      <p:bldP spid="79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7853</TotalTime>
  <Words>1205</Words>
  <Application>Microsoft Office PowerPoint</Application>
  <PresentationFormat>Widescreen</PresentationFormat>
  <Paragraphs>293</Paragraphs>
  <Slides>23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Freestyle Script</vt:lpstr>
      <vt:lpstr>ScalaSansLF-Bold</vt:lpstr>
      <vt:lpstr>ScalaSansLF-Italic</vt:lpstr>
      <vt:lpstr>ScalaSansLF-Regular</vt:lpstr>
      <vt:lpstr>Symbol</vt:lpstr>
      <vt:lpstr>Times New Roman</vt:lpstr>
      <vt:lpstr>Tw Cen MT</vt:lpstr>
      <vt:lpstr>Office Theme</vt:lpstr>
      <vt:lpstr>Equation</vt:lpstr>
      <vt:lpstr>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Raja Ghosh</dc:creator>
  <cp:lastModifiedBy>Raja Ghosh</cp:lastModifiedBy>
  <cp:revision>246</cp:revision>
  <dcterms:created xsi:type="dcterms:W3CDTF">2018-11-08T16:11:12Z</dcterms:created>
  <dcterms:modified xsi:type="dcterms:W3CDTF">2018-11-27T16:01:40Z</dcterms:modified>
</cp:coreProperties>
</file>